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7"/>
  </p:notesMasterIdLst>
  <p:sldIdLst>
    <p:sldId id="462" r:id="rId2"/>
    <p:sldId id="256" r:id="rId3"/>
    <p:sldId id="257" r:id="rId4"/>
    <p:sldId id="459" r:id="rId5"/>
    <p:sldId id="446" r:id="rId6"/>
    <p:sldId id="267" r:id="rId7"/>
    <p:sldId id="265" r:id="rId8"/>
    <p:sldId id="447" r:id="rId9"/>
    <p:sldId id="298" r:id="rId10"/>
    <p:sldId id="296" r:id="rId11"/>
    <p:sldId id="299" r:id="rId12"/>
    <p:sldId id="300" r:id="rId13"/>
    <p:sldId id="259" r:id="rId14"/>
    <p:sldId id="260" r:id="rId15"/>
    <p:sldId id="269" r:id="rId16"/>
    <p:sldId id="448" r:id="rId17"/>
    <p:sldId id="290" r:id="rId18"/>
    <p:sldId id="297" r:id="rId19"/>
    <p:sldId id="288" r:id="rId20"/>
    <p:sldId id="451" r:id="rId21"/>
    <p:sldId id="289" r:id="rId22"/>
    <p:sldId id="452" r:id="rId23"/>
    <p:sldId id="293" r:id="rId24"/>
    <p:sldId id="294" r:id="rId25"/>
    <p:sldId id="306" r:id="rId26"/>
    <p:sldId id="315" r:id="rId27"/>
    <p:sldId id="316" r:id="rId28"/>
    <p:sldId id="443" r:id="rId29"/>
    <p:sldId id="323" r:id="rId30"/>
    <p:sldId id="263" r:id="rId31"/>
    <p:sldId id="264" r:id="rId32"/>
    <p:sldId id="303" r:id="rId33"/>
    <p:sldId id="341" r:id="rId34"/>
    <p:sldId id="266" r:id="rId35"/>
    <p:sldId id="307" r:id="rId36"/>
    <p:sldId id="335" r:id="rId37"/>
    <p:sldId id="333" r:id="rId38"/>
    <p:sldId id="453" r:id="rId39"/>
    <p:sldId id="461" r:id="rId40"/>
    <p:sldId id="455" r:id="rId41"/>
    <p:sldId id="382" r:id="rId42"/>
    <p:sldId id="438" r:id="rId43"/>
    <p:sldId id="368" r:id="rId44"/>
    <p:sldId id="456" r:id="rId45"/>
    <p:sldId id="347" r:id="rId46"/>
    <p:sldId id="457" r:id="rId47"/>
    <p:sldId id="444" r:id="rId48"/>
    <p:sldId id="427" r:id="rId49"/>
    <p:sldId id="346" r:id="rId50"/>
    <p:sldId id="350" r:id="rId51"/>
    <p:sldId id="351" r:id="rId52"/>
    <p:sldId id="365" r:id="rId53"/>
    <p:sldId id="364" r:id="rId54"/>
    <p:sldId id="460" r:id="rId55"/>
    <p:sldId id="433" r:id="rId56"/>
    <p:sldId id="434" r:id="rId57"/>
    <p:sldId id="435" r:id="rId58"/>
    <p:sldId id="334" r:id="rId59"/>
    <p:sldId id="309" r:id="rId60"/>
    <p:sldId id="310" r:id="rId61"/>
    <p:sldId id="311" r:id="rId62"/>
    <p:sldId id="414" r:id="rId63"/>
    <p:sldId id="449" r:id="rId64"/>
    <p:sldId id="458" r:id="rId65"/>
    <p:sldId id="32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1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312A7-3800-4342-BA7B-44D026C41DCA}"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7257970F-21CE-4A45-A149-0EB113B44D96}">
      <dgm:prSet/>
      <dgm:spPr/>
      <dgm:t>
        <a:bodyPr/>
        <a:lstStyle/>
        <a:p>
          <a:r>
            <a:rPr lang="en-US"/>
            <a:t>Describe</a:t>
          </a:r>
        </a:p>
      </dgm:t>
    </dgm:pt>
    <dgm:pt modelId="{E965C9F2-1E62-41DE-84E5-26AEDCB40541}" type="parTrans" cxnId="{5F2E004F-D964-498E-83B6-0B4E6C5F6142}">
      <dgm:prSet/>
      <dgm:spPr/>
      <dgm:t>
        <a:bodyPr/>
        <a:lstStyle/>
        <a:p>
          <a:endParaRPr lang="en-US"/>
        </a:p>
      </dgm:t>
    </dgm:pt>
    <dgm:pt modelId="{8729F01B-68FF-40D8-A4C2-BE3EF28B7474}" type="sibTrans" cxnId="{5F2E004F-D964-498E-83B6-0B4E6C5F6142}">
      <dgm:prSet/>
      <dgm:spPr/>
      <dgm:t>
        <a:bodyPr/>
        <a:lstStyle/>
        <a:p>
          <a:endParaRPr lang="en-US"/>
        </a:p>
      </dgm:t>
    </dgm:pt>
    <dgm:pt modelId="{2B4CEDFE-EBEE-44C6-8075-23DF13FD6828}">
      <dgm:prSet/>
      <dgm:spPr/>
      <dgm:t>
        <a:bodyPr/>
        <a:lstStyle/>
        <a:p>
          <a:r>
            <a:rPr lang="en-US"/>
            <a:t>Describe normal pediatric and adolescent gynecologic anatomy and age-appropriate examination</a:t>
          </a:r>
        </a:p>
      </dgm:t>
    </dgm:pt>
    <dgm:pt modelId="{3224E722-5BCB-4409-AAC7-C064134FAC14}" type="parTrans" cxnId="{C9945155-3E13-4C98-86E0-B12A8EE1EC8F}">
      <dgm:prSet/>
      <dgm:spPr/>
      <dgm:t>
        <a:bodyPr/>
        <a:lstStyle/>
        <a:p>
          <a:endParaRPr lang="en-US"/>
        </a:p>
      </dgm:t>
    </dgm:pt>
    <dgm:pt modelId="{CED11F01-816C-48DD-A09F-258463066325}" type="sibTrans" cxnId="{C9945155-3E13-4C98-86E0-B12A8EE1EC8F}">
      <dgm:prSet/>
      <dgm:spPr/>
      <dgm:t>
        <a:bodyPr/>
        <a:lstStyle/>
        <a:p>
          <a:endParaRPr lang="en-US"/>
        </a:p>
      </dgm:t>
    </dgm:pt>
    <dgm:pt modelId="{2E35A39B-0F05-4275-8E0D-10CFD660D55B}">
      <dgm:prSet/>
      <dgm:spPr/>
      <dgm:t>
        <a:bodyPr/>
        <a:lstStyle/>
        <a:p>
          <a:r>
            <a:rPr lang="en-US"/>
            <a:t>Discuss</a:t>
          </a:r>
        </a:p>
      </dgm:t>
    </dgm:pt>
    <dgm:pt modelId="{0731B343-5124-42EE-8399-B77FA7190CF2}" type="parTrans" cxnId="{970067AB-AAE6-4B6E-A4FE-75F3EA26012B}">
      <dgm:prSet/>
      <dgm:spPr/>
      <dgm:t>
        <a:bodyPr/>
        <a:lstStyle/>
        <a:p>
          <a:endParaRPr lang="en-US"/>
        </a:p>
      </dgm:t>
    </dgm:pt>
    <dgm:pt modelId="{234AC98F-B4BA-4943-BB0E-C7114D795267}" type="sibTrans" cxnId="{970067AB-AAE6-4B6E-A4FE-75F3EA26012B}">
      <dgm:prSet/>
      <dgm:spPr/>
      <dgm:t>
        <a:bodyPr/>
        <a:lstStyle/>
        <a:p>
          <a:endParaRPr lang="en-US"/>
        </a:p>
      </dgm:t>
    </dgm:pt>
    <dgm:pt modelId="{6D548820-A044-49F5-A301-25007AFC1754}">
      <dgm:prSet/>
      <dgm:spPr/>
      <dgm:t>
        <a:bodyPr/>
        <a:lstStyle/>
        <a:p>
          <a:r>
            <a:rPr lang="en-US"/>
            <a:t>Discuss presenting symptoms, exam findings and management of common consults in pediatric and adolescent girls</a:t>
          </a:r>
        </a:p>
      </dgm:t>
    </dgm:pt>
    <dgm:pt modelId="{E812B22D-9752-462B-BCC2-E761A2D3EE53}" type="parTrans" cxnId="{41900ABB-3346-4EC3-8FAC-406DDB49C7AB}">
      <dgm:prSet/>
      <dgm:spPr/>
      <dgm:t>
        <a:bodyPr/>
        <a:lstStyle/>
        <a:p>
          <a:endParaRPr lang="en-US"/>
        </a:p>
      </dgm:t>
    </dgm:pt>
    <dgm:pt modelId="{10CD0F3B-045F-45A3-8F71-312918FB0022}" type="sibTrans" cxnId="{41900ABB-3346-4EC3-8FAC-406DDB49C7AB}">
      <dgm:prSet/>
      <dgm:spPr/>
      <dgm:t>
        <a:bodyPr/>
        <a:lstStyle/>
        <a:p>
          <a:endParaRPr lang="en-US"/>
        </a:p>
      </dgm:t>
    </dgm:pt>
    <dgm:pt modelId="{E6A4A81B-1437-44BE-BAEE-0C533142A5E6}">
      <dgm:prSet/>
      <dgm:spPr/>
      <dgm:t>
        <a:bodyPr/>
        <a:lstStyle/>
        <a:p>
          <a:r>
            <a:rPr lang="en-US"/>
            <a:t>Review</a:t>
          </a:r>
        </a:p>
      </dgm:t>
    </dgm:pt>
    <dgm:pt modelId="{EDB41761-4D1E-4FAF-860A-EDFC55FE8CDB}" type="parTrans" cxnId="{903AAA53-0C6B-4D7A-8EEE-48323D059414}">
      <dgm:prSet/>
      <dgm:spPr/>
      <dgm:t>
        <a:bodyPr/>
        <a:lstStyle/>
        <a:p>
          <a:endParaRPr lang="en-US"/>
        </a:p>
      </dgm:t>
    </dgm:pt>
    <dgm:pt modelId="{55EE8557-EE49-40C1-AFB0-A371BD21088D}" type="sibTrans" cxnId="{903AAA53-0C6B-4D7A-8EEE-48323D059414}">
      <dgm:prSet/>
      <dgm:spPr/>
      <dgm:t>
        <a:bodyPr/>
        <a:lstStyle/>
        <a:p>
          <a:endParaRPr lang="en-US"/>
        </a:p>
      </dgm:t>
    </dgm:pt>
    <dgm:pt modelId="{1F5B35A7-1BED-434C-AA3F-E324A9D1B5D4}">
      <dgm:prSet/>
      <dgm:spPr/>
      <dgm:t>
        <a:bodyPr/>
        <a:lstStyle/>
        <a:p>
          <a:r>
            <a:rPr lang="en-US"/>
            <a:t>Review options for menstrual manipulation and contraception for adolescents</a:t>
          </a:r>
        </a:p>
      </dgm:t>
    </dgm:pt>
    <dgm:pt modelId="{88FEF73B-A5A2-485D-88E5-020A71D68703}" type="parTrans" cxnId="{0BAA320D-D623-45F8-B994-B3AD26BE79EF}">
      <dgm:prSet/>
      <dgm:spPr/>
      <dgm:t>
        <a:bodyPr/>
        <a:lstStyle/>
        <a:p>
          <a:endParaRPr lang="en-US"/>
        </a:p>
      </dgm:t>
    </dgm:pt>
    <dgm:pt modelId="{0641F459-7567-4B5F-9235-58EAA6AC1DD4}" type="sibTrans" cxnId="{0BAA320D-D623-45F8-B994-B3AD26BE79EF}">
      <dgm:prSet/>
      <dgm:spPr/>
      <dgm:t>
        <a:bodyPr/>
        <a:lstStyle/>
        <a:p>
          <a:endParaRPr lang="en-US"/>
        </a:p>
      </dgm:t>
    </dgm:pt>
    <dgm:pt modelId="{DE30A154-BB75-4E01-A3AF-C3E5759369E0}" type="pres">
      <dgm:prSet presAssocID="{F48312A7-3800-4342-BA7B-44D026C41DCA}" presName="Name0" presStyleCnt="0">
        <dgm:presLayoutVars>
          <dgm:dir/>
          <dgm:animLvl val="lvl"/>
          <dgm:resizeHandles val="exact"/>
        </dgm:presLayoutVars>
      </dgm:prSet>
      <dgm:spPr/>
    </dgm:pt>
    <dgm:pt modelId="{A4092918-D25E-4EA4-AADE-2805B98E0C1A}" type="pres">
      <dgm:prSet presAssocID="{7257970F-21CE-4A45-A149-0EB113B44D96}" presName="linNode" presStyleCnt="0"/>
      <dgm:spPr/>
    </dgm:pt>
    <dgm:pt modelId="{AA428519-5898-45CA-9D78-6668D83FC09B}" type="pres">
      <dgm:prSet presAssocID="{7257970F-21CE-4A45-A149-0EB113B44D96}" presName="parentText" presStyleLbl="alignNode1" presStyleIdx="0" presStyleCnt="3">
        <dgm:presLayoutVars>
          <dgm:chMax val="1"/>
          <dgm:bulletEnabled/>
        </dgm:presLayoutVars>
      </dgm:prSet>
      <dgm:spPr/>
    </dgm:pt>
    <dgm:pt modelId="{82E43828-DDA3-41B1-AAEF-6C9E96577716}" type="pres">
      <dgm:prSet presAssocID="{7257970F-21CE-4A45-A149-0EB113B44D96}" presName="descendantText" presStyleLbl="alignAccFollowNode1" presStyleIdx="0" presStyleCnt="3">
        <dgm:presLayoutVars>
          <dgm:bulletEnabled/>
        </dgm:presLayoutVars>
      </dgm:prSet>
      <dgm:spPr/>
    </dgm:pt>
    <dgm:pt modelId="{C3ACD322-2F71-4385-BDE7-5BA5AF1457A1}" type="pres">
      <dgm:prSet presAssocID="{8729F01B-68FF-40D8-A4C2-BE3EF28B7474}" presName="sp" presStyleCnt="0"/>
      <dgm:spPr/>
    </dgm:pt>
    <dgm:pt modelId="{A11991BE-47B2-4D30-9063-3388A0D3F5DE}" type="pres">
      <dgm:prSet presAssocID="{2E35A39B-0F05-4275-8E0D-10CFD660D55B}" presName="linNode" presStyleCnt="0"/>
      <dgm:spPr/>
    </dgm:pt>
    <dgm:pt modelId="{43152150-7C52-495F-BEC3-C19042BDABB5}" type="pres">
      <dgm:prSet presAssocID="{2E35A39B-0F05-4275-8E0D-10CFD660D55B}" presName="parentText" presStyleLbl="alignNode1" presStyleIdx="1" presStyleCnt="3">
        <dgm:presLayoutVars>
          <dgm:chMax val="1"/>
          <dgm:bulletEnabled/>
        </dgm:presLayoutVars>
      </dgm:prSet>
      <dgm:spPr/>
    </dgm:pt>
    <dgm:pt modelId="{AF9167DD-F3FB-490E-878A-97CF87B16274}" type="pres">
      <dgm:prSet presAssocID="{2E35A39B-0F05-4275-8E0D-10CFD660D55B}" presName="descendantText" presStyleLbl="alignAccFollowNode1" presStyleIdx="1" presStyleCnt="3">
        <dgm:presLayoutVars>
          <dgm:bulletEnabled/>
        </dgm:presLayoutVars>
      </dgm:prSet>
      <dgm:spPr/>
    </dgm:pt>
    <dgm:pt modelId="{01976E27-F3C8-4D0D-9AB2-165700594E9A}" type="pres">
      <dgm:prSet presAssocID="{234AC98F-B4BA-4943-BB0E-C7114D795267}" presName="sp" presStyleCnt="0"/>
      <dgm:spPr/>
    </dgm:pt>
    <dgm:pt modelId="{7EB5880B-8CE7-48E9-A486-C7606F8D439A}" type="pres">
      <dgm:prSet presAssocID="{E6A4A81B-1437-44BE-BAEE-0C533142A5E6}" presName="linNode" presStyleCnt="0"/>
      <dgm:spPr/>
    </dgm:pt>
    <dgm:pt modelId="{1EB071C5-CAA3-475A-B9AE-84BE03454338}" type="pres">
      <dgm:prSet presAssocID="{E6A4A81B-1437-44BE-BAEE-0C533142A5E6}" presName="parentText" presStyleLbl="alignNode1" presStyleIdx="2" presStyleCnt="3">
        <dgm:presLayoutVars>
          <dgm:chMax val="1"/>
          <dgm:bulletEnabled/>
        </dgm:presLayoutVars>
      </dgm:prSet>
      <dgm:spPr/>
    </dgm:pt>
    <dgm:pt modelId="{29A50A39-B9F4-48A9-8042-205985984D7A}" type="pres">
      <dgm:prSet presAssocID="{E6A4A81B-1437-44BE-BAEE-0C533142A5E6}" presName="descendantText" presStyleLbl="alignAccFollowNode1" presStyleIdx="2" presStyleCnt="3">
        <dgm:presLayoutVars>
          <dgm:bulletEnabled/>
        </dgm:presLayoutVars>
      </dgm:prSet>
      <dgm:spPr/>
    </dgm:pt>
  </dgm:ptLst>
  <dgm:cxnLst>
    <dgm:cxn modelId="{0BAA320D-D623-45F8-B994-B3AD26BE79EF}" srcId="{E6A4A81B-1437-44BE-BAEE-0C533142A5E6}" destId="{1F5B35A7-1BED-434C-AA3F-E324A9D1B5D4}" srcOrd="0" destOrd="0" parTransId="{88FEF73B-A5A2-485D-88E5-020A71D68703}" sibTransId="{0641F459-7567-4B5F-9235-58EAA6AC1DD4}"/>
    <dgm:cxn modelId="{FB86B344-48DB-4701-889C-97DAC04DEFEC}" type="presOf" srcId="{7257970F-21CE-4A45-A149-0EB113B44D96}" destId="{AA428519-5898-45CA-9D78-6668D83FC09B}" srcOrd="0" destOrd="0" presId="urn:microsoft.com/office/officeart/2016/7/layout/VerticalSolidActionList"/>
    <dgm:cxn modelId="{5F2E004F-D964-498E-83B6-0B4E6C5F6142}" srcId="{F48312A7-3800-4342-BA7B-44D026C41DCA}" destId="{7257970F-21CE-4A45-A149-0EB113B44D96}" srcOrd="0" destOrd="0" parTransId="{E965C9F2-1E62-41DE-84E5-26AEDCB40541}" sibTransId="{8729F01B-68FF-40D8-A4C2-BE3EF28B7474}"/>
    <dgm:cxn modelId="{903AAA53-0C6B-4D7A-8EEE-48323D059414}" srcId="{F48312A7-3800-4342-BA7B-44D026C41DCA}" destId="{E6A4A81B-1437-44BE-BAEE-0C533142A5E6}" srcOrd="2" destOrd="0" parTransId="{EDB41761-4D1E-4FAF-860A-EDFC55FE8CDB}" sibTransId="{55EE8557-EE49-40C1-AFB0-A371BD21088D}"/>
    <dgm:cxn modelId="{C9945155-3E13-4C98-86E0-B12A8EE1EC8F}" srcId="{7257970F-21CE-4A45-A149-0EB113B44D96}" destId="{2B4CEDFE-EBEE-44C6-8075-23DF13FD6828}" srcOrd="0" destOrd="0" parTransId="{3224E722-5BCB-4409-AAC7-C064134FAC14}" sibTransId="{CED11F01-816C-48DD-A09F-258463066325}"/>
    <dgm:cxn modelId="{2AE4F97B-E89E-41DC-9BB6-60D87E6483ED}" type="presOf" srcId="{2E35A39B-0F05-4275-8E0D-10CFD660D55B}" destId="{43152150-7C52-495F-BEC3-C19042BDABB5}" srcOrd="0" destOrd="0" presId="urn:microsoft.com/office/officeart/2016/7/layout/VerticalSolidActionList"/>
    <dgm:cxn modelId="{F85B5E7F-1FF7-4D63-B3F0-BEC4CC756C0F}" type="presOf" srcId="{E6A4A81B-1437-44BE-BAEE-0C533142A5E6}" destId="{1EB071C5-CAA3-475A-B9AE-84BE03454338}" srcOrd="0" destOrd="0" presId="urn:microsoft.com/office/officeart/2016/7/layout/VerticalSolidActionList"/>
    <dgm:cxn modelId="{2E048E85-C792-44E3-873B-79F51B2BF309}" type="presOf" srcId="{6D548820-A044-49F5-A301-25007AFC1754}" destId="{AF9167DD-F3FB-490E-878A-97CF87B16274}" srcOrd="0" destOrd="0" presId="urn:microsoft.com/office/officeart/2016/7/layout/VerticalSolidActionList"/>
    <dgm:cxn modelId="{E2F04B9E-5F2F-4C78-9023-0E7F84EA3886}" type="presOf" srcId="{2B4CEDFE-EBEE-44C6-8075-23DF13FD6828}" destId="{82E43828-DDA3-41B1-AAEF-6C9E96577716}" srcOrd="0" destOrd="0" presId="urn:microsoft.com/office/officeart/2016/7/layout/VerticalSolidActionList"/>
    <dgm:cxn modelId="{970067AB-AAE6-4B6E-A4FE-75F3EA26012B}" srcId="{F48312A7-3800-4342-BA7B-44D026C41DCA}" destId="{2E35A39B-0F05-4275-8E0D-10CFD660D55B}" srcOrd="1" destOrd="0" parTransId="{0731B343-5124-42EE-8399-B77FA7190CF2}" sibTransId="{234AC98F-B4BA-4943-BB0E-C7114D795267}"/>
    <dgm:cxn modelId="{41900ABB-3346-4EC3-8FAC-406DDB49C7AB}" srcId="{2E35A39B-0F05-4275-8E0D-10CFD660D55B}" destId="{6D548820-A044-49F5-A301-25007AFC1754}" srcOrd="0" destOrd="0" parTransId="{E812B22D-9752-462B-BCC2-E761A2D3EE53}" sibTransId="{10CD0F3B-045F-45A3-8F71-312918FB0022}"/>
    <dgm:cxn modelId="{B3072FCA-03D1-4470-8CAD-26208F73C310}" type="presOf" srcId="{1F5B35A7-1BED-434C-AA3F-E324A9D1B5D4}" destId="{29A50A39-B9F4-48A9-8042-205985984D7A}" srcOrd="0" destOrd="0" presId="urn:microsoft.com/office/officeart/2016/7/layout/VerticalSolidActionList"/>
    <dgm:cxn modelId="{294A3CE6-E64F-42BE-903D-250F528C05AB}" type="presOf" srcId="{F48312A7-3800-4342-BA7B-44D026C41DCA}" destId="{DE30A154-BB75-4E01-A3AF-C3E5759369E0}" srcOrd="0" destOrd="0" presId="urn:microsoft.com/office/officeart/2016/7/layout/VerticalSolidActionList"/>
    <dgm:cxn modelId="{3B559717-4BF0-4ED1-933E-A697B0BFF4D1}" type="presParOf" srcId="{DE30A154-BB75-4E01-A3AF-C3E5759369E0}" destId="{A4092918-D25E-4EA4-AADE-2805B98E0C1A}" srcOrd="0" destOrd="0" presId="urn:microsoft.com/office/officeart/2016/7/layout/VerticalSolidActionList"/>
    <dgm:cxn modelId="{4FFA0297-CBED-4406-ACB2-E0B813162519}" type="presParOf" srcId="{A4092918-D25E-4EA4-AADE-2805B98E0C1A}" destId="{AA428519-5898-45CA-9D78-6668D83FC09B}" srcOrd="0" destOrd="0" presId="urn:microsoft.com/office/officeart/2016/7/layout/VerticalSolidActionList"/>
    <dgm:cxn modelId="{8EBAE95E-4973-4004-9039-D0C64CE28D7D}" type="presParOf" srcId="{A4092918-D25E-4EA4-AADE-2805B98E0C1A}" destId="{82E43828-DDA3-41B1-AAEF-6C9E96577716}" srcOrd="1" destOrd="0" presId="urn:microsoft.com/office/officeart/2016/7/layout/VerticalSolidActionList"/>
    <dgm:cxn modelId="{831C9034-A0A6-4931-BA30-E42594764507}" type="presParOf" srcId="{DE30A154-BB75-4E01-A3AF-C3E5759369E0}" destId="{C3ACD322-2F71-4385-BDE7-5BA5AF1457A1}" srcOrd="1" destOrd="0" presId="urn:microsoft.com/office/officeart/2016/7/layout/VerticalSolidActionList"/>
    <dgm:cxn modelId="{1991A87A-3B56-449E-82EA-33123BD682A5}" type="presParOf" srcId="{DE30A154-BB75-4E01-A3AF-C3E5759369E0}" destId="{A11991BE-47B2-4D30-9063-3388A0D3F5DE}" srcOrd="2" destOrd="0" presId="urn:microsoft.com/office/officeart/2016/7/layout/VerticalSolidActionList"/>
    <dgm:cxn modelId="{D4476710-84FF-4F35-A0AF-C91C0C2F71A1}" type="presParOf" srcId="{A11991BE-47B2-4D30-9063-3388A0D3F5DE}" destId="{43152150-7C52-495F-BEC3-C19042BDABB5}" srcOrd="0" destOrd="0" presId="urn:microsoft.com/office/officeart/2016/7/layout/VerticalSolidActionList"/>
    <dgm:cxn modelId="{0EB16603-6092-4C2C-B906-8EF48F498028}" type="presParOf" srcId="{A11991BE-47B2-4D30-9063-3388A0D3F5DE}" destId="{AF9167DD-F3FB-490E-878A-97CF87B16274}" srcOrd="1" destOrd="0" presId="urn:microsoft.com/office/officeart/2016/7/layout/VerticalSolidActionList"/>
    <dgm:cxn modelId="{2D0CD560-CBE7-4367-AD0A-F56C9BBA8BE3}" type="presParOf" srcId="{DE30A154-BB75-4E01-A3AF-C3E5759369E0}" destId="{01976E27-F3C8-4D0D-9AB2-165700594E9A}" srcOrd="3" destOrd="0" presId="urn:microsoft.com/office/officeart/2016/7/layout/VerticalSolidActionList"/>
    <dgm:cxn modelId="{AC1218A9-6CB1-4E28-9558-1CAD8A6FECD9}" type="presParOf" srcId="{DE30A154-BB75-4E01-A3AF-C3E5759369E0}" destId="{7EB5880B-8CE7-48E9-A486-C7606F8D439A}" srcOrd="4" destOrd="0" presId="urn:microsoft.com/office/officeart/2016/7/layout/VerticalSolidActionList"/>
    <dgm:cxn modelId="{6A07884D-647D-4445-B74C-F7E1FF39E135}" type="presParOf" srcId="{7EB5880B-8CE7-48E9-A486-C7606F8D439A}" destId="{1EB071C5-CAA3-475A-B9AE-84BE03454338}" srcOrd="0" destOrd="0" presId="urn:microsoft.com/office/officeart/2016/7/layout/VerticalSolidActionList"/>
    <dgm:cxn modelId="{8A540DA4-0383-4FF5-A28C-867C2AF1B828}" type="presParOf" srcId="{7EB5880B-8CE7-48E9-A486-C7606F8D439A}" destId="{29A50A39-B9F4-48A9-8042-205985984D7A}"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E7567-6C36-45E2-AA8C-7E68136A86C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4590B3-0532-4FC5-9FBF-18B320EC0D46}">
      <dgm:prSet/>
      <dgm:spPr/>
      <dgm:t>
        <a:bodyPr/>
        <a:lstStyle/>
        <a:p>
          <a:r>
            <a:rPr lang="en-US" dirty="0"/>
            <a:t>Prepubertal Problems</a:t>
          </a:r>
        </a:p>
      </dgm:t>
    </dgm:pt>
    <dgm:pt modelId="{F09DE9D5-C9F9-42B5-A2EE-A082CFB965EF}" type="parTrans" cxnId="{03029F65-6BE4-4D7A-A299-06611352E951}">
      <dgm:prSet/>
      <dgm:spPr/>
      <dgm:t>
        <a:bodyPr/>
        <a:lstStyle/>
        <a:p>
          <a:endParaRPr lang="en-US"/>
        </a:p>
      </dgm:t>
    </dgm:pt>
    <dgm:pt modelId="{C3A872F9-58F1-4A05-84FE-7CA2F9086862}" type="sibTrans" cxnId="{03029F65-6BE4-4D7A-A299-06611352E951}">
      <dgm:prSet/>
      <dgm:spPr/>
      <dgm:t>
        <a:bodyPr/>
        <a:lstStyle/>
        <a:p>
          <a:endParaRPr lang="en-US"/>
        </a:p>
      </dgm:t>
    </dgm:pt>
    <dgm:pt modelId="{1E3B1BE3-9BC9-4F56-8038-ED96D37325AA}">
      <dgm:prSet/>
      <dgm:spPr/>
      <dgm:t>
        <a:bodyPr/>
        <a:lstStyle/>
        <a:p>
          <a:r>
            <a:rPr lang="en-US" dirty="0"/>
            <a:t>Puberty &amp; Period Problems</a:t>
          </a:r>
        </a:p>
      </dgm:t>
    </dgm:pt>
    <dgm:pt modelId="{43B0E110-2D58-4FCB-B9FF-A6C4BFA2525E}" type="parTrans" cxnId="{524D3A62-666B-4BC3-9ABD-C3C082F879E4}">
      <dgm:prSet/>
      <dgm:spPr/>
      <dgm:t>
        <a:bodyPr/>
        <a:lstStyle/>
        <a:p>
          <a:endParaRPr lang="en-US"/>
        </a:p>
      </dgm:t>
    </dgm:pt>
    <dgm:pt modelId="{C4AE8DE4-68A8-4887-8CBE-502C30DBAB25}" type="sibTrans" cxnId="{524D3A62-666B-4BC3-9ABD-C3C082F879E4}">
      <dgm:prSet/>
      <dgm:spPr/>
      <dgm:t>
        <a:bodyPr/>
        <a:lstStyle/>
        <a:p>
          <a:endParaRPr lang="en-US"/>
        </a:p>
      </dgm:t>
    </dgm:pt>
    <dgm:pt modelId="{5565A593-5F69-44BE-85C5-5C743215CD36}">
      <dgm:prSet/>
      <dgm:spPr/>
      <dgm:t>
        <a:bodyPr/>
        <a:lstStyle/>
        <a:p>
          <a:r>
            <a:rPr lang="en-US" dirty="0"/>
            <a:t>Preventing Problems (&amp; Pregnancy)</a:t>
          </a:r>
        </a:p>
      </dgm:t>
    </dgm:pt>
    <dgm:pt modelId="{88334F7F-054E-4604-B1A1-6767E183284F}" type="parTrans" cxnId="{38760521-5376-4B3F-B168-45F9ED70DD25}">
      <dgm:prSet/>
      <dgm:spPr/>
      <dgm:t>
        <a:bodyPr/>
        <a:lstStyle/>
        <a:p>
          <a:endParaRPr lang="en-US"/>
        </a:p>
      </dgm:t>
    </dgm:pt>
    <dgm:pt modelId="{A3BA5AD3-DAF2-4B4D-8C84-08DFBF96B8F4}" type="sibTrans" cxnId="{38760521-5376-4B3F-B168-45F9ED70DD25}">
      <dgm:prSet/>
      <dgm:spPr/>
      <dgm:t>
        <a:bodyPr/>
        <a:lstStyle/>
        <a:p>
          <a:endParaRPr lang="en-US"/>
        </a:p>
      </dgm:t>
    </dgm:pt>
    <dgm:pt modelId="{41896BD6-68EC-45D9-A8BA-9CE92CABAA30}" type="pres">
      <dgm:prSet presAssocID="{AA5E7567-6C36-45E2-AA8C-7E68136A86CA}" presName="linear" presStyleCnt="0">
        <dgm:presLayoutVars>
          <dgm:animLvl val="lvl"/>
          <dgm:resizeHandles val="exact"/>
        </dgm:presLayoutVars>
      </dgm:prSet>
      <dgm:spPr/>
    </dgm:pt>
    <dgm:pt modelId="{A3797BAE-B8D5-4C67-A284-3A992DD42751}" type="pres">
      <dgm:prSet presAssocID="{994590B3-0532-4FC5-9FBF-18B320EC0D46}" presName="parentText" presStyleLbl="node1" presStyleIdx="0" presStyleCnt="3">
        <dgm:presLayoutVars>
          <dgm:chMax val="0"/>
          <dgm:bulletEnabled val="1"/>
        </dgm:presLayoutVars>
      </dgm:prSet>
      <dgm:spPr/>
    </dgm:pt>
    <dgm:pt modelId="{1F9DEB73-7622-4AF6-9FAB-C3CE802104A9}" type="pres">
      <dgm:prSet presAssocID="{C3A872F9-58F1-4A05-84FE-7CA2F9086862}" presName="spacer" presStyleCnt="0"/>
      <dgm:spPr/>
    </dgm:pt>
    <dgm:pt modelId="{5062385F-3187-44DD-BE15-DC3900E6E768}" type="pres">
      <dgm:prSet presAssocID="{1E3B1BE3-9BC9-4F56-8038-ED96D37325AA}" presName="parentText" presStyleLbl="node1" presStyleIdx="1" presStyleCnt="3">
        <dgm:presLayoutVars>
          <dgm:chMax val="0"/>
          <dgm:bulletEnabled val="1"/>
        </dgm:presLayoutVars>
      </dgm:prSet>
      <dgm:spPr/>
    </dgm:pt>
    <dgm:pt modelId="{9D394214-B0CA-435B-9213-5EA66A5FA4D8}" type="pres">
      <dgm:prSet presAssocID="{C4AE8DE4-68A8-4887-8CBE-502C30DBAB25}" presName="spacer" presStyleCnt="0"/>
      <dgm:spPr/>
    </dgm:pt>
    <dgm:pt modelId="{A9A380A0-4543-4B3C-827D-9AA3546E0077}" type="pres">
      <dgm:prSet presAssocID="{5565A593-5F69-44BE-85C5-5C743215CD36}" presName="parentText" presStyleLbl="node1" presStyleIdx="2" presStyleCnt="3">
        <dgm:presLayoutVars>
          <dgm:chMax val="0"/>
          <dgm:bulletEnabled val="1"/>
        </dgm:presLayoutVars>
      </dgm:prSet>
      <dgm:spPr/>
    </dgm:pt>
  </dgm:ptLst>
  <dgm:cxnLst>
    <dgm:cxn modelId="{3895AC0B-18CF-4263-9997-0B4C9193665B}" type="presOf" srcId="{994590B3-0532-4FC5-9FBF-18B320EC0D46}" destId="{A3797BAE-B8D5-4C67-A284-3A992DD42751}" srcOrd="0" destOrd="0" presId="urn:microsoft.com/office/officeart/2005/8/layout/vList2"/>
    <dgm:cxn modelId="{38760521-5376-4B3F-B168-45F9ED70DD25}" srcId="{AA5E7567-6C36-45E2-AA8C-7E68136A86CA}" destId="{5565A593-5F69-44BE-85C5-5C743215CD36}" srcOrd="2" destOrd="0" parTransId="{88334F7F-054E-4604-B1A1-6767E183284F}" sibTransId="{A3BA5AD3-DAF2-4B4D-8C84-08DFBF96B8F4}"/>
    <dgm:cxn modelId="{524D3A62-666B-4BC3-9ABD-C3C082F879E4}" srcId="{AA5E7567-6C36-45E2-AA8C-7E68136A86CA}" destId="{1E3B1BE3-9BC9-4F56-8038-ED96D37325AA}" srcOrd="1" destOrd="0" parTransId="{43B0E110-2D58-4FCB-B9FF-A6C4BFA2525E}" sibTransId="{C4AE8DE4-68A8-4887-8CBE-502C30DBAB25}"/>
    <dgm:cxn modelId="{03029F65-6BE4-4D7A-A299-06611352E951}" srcId="{AA5E7567-6C36-45E2-AA8C-7E68136A86CA}" destId="{994590B3-0532-4FC5-9FBF-18B320EC0D46}" srcOrd="0" destOrd="0" parTransId="{F09DE9D5-C9F9-42B5-A2EE-A082CFB965EF}" sibTransId="{C3A872F9-58F1-4A05-84FE-7CA2F9086862}"/>
    <dgm:cxn modelId="{FFE95FAF-39FE-44FC-B8E7-DE34D62AA6A4}" type="presOf" srcId="{AA5E7567-6C36-45E2-AA8C-7E68136A86CA}" destId="{41896BD6-68EC-45D9-A8BA-9CE92CABAA30}" srcOrd="0" destOrd="0" presId="urn:microsoft.com/office/officeart/2005/8/layout/vList2"/>
    <dgm:cxn modelId="{809330ED-CF2D-44A0-BE09-683BBB6F24E0}" type="presOf" srcId="{5565A593-5F69-44BE-85C5-5C743215CD36}" destId="{A9A380A0-4543-4B3C-827D-9AA3546E0077}" srcOrd="0" destOrd="0" presId="urn:microsoft.com/office/officeart/2005/8/layout/vList2"/>
    <dgm:cxn modelId="{A3DD31F8-A045-4078-89D5-8EEA4EBDAA01}" type="presOf" srcId="{1E3B1BE3-9BC9-4F56-8038-ED96D37325AA}" destId="{5062385F-3187-44DD-BE15-DC3900E6E768}" srcOrd="0" destOrd="0" presId="urn:microsoft.com/office/officeart/2005/8/layout/vList2"/>
    <dgm:cxn modelId="{BA5CE711-FBD9-4ADD-B45B-0DAB4543B598}" type="presParOf" srcId="{41896BD6-68EC-45D9-A8BA-9CE92CABAA30}" destId="{A3797BAE-B8D5-4C67-A284-3A992DD42751}" srcOrd="0" destOrd="0" presId="urn:microsoft.com/office/officeart/2005/8/layout/vList2"/>
    <dgm:cxn modelId="{F930F818-77C9-4067-8730-37760DF03E46}" type="presParOf" srcId="{41896BD6-68EC-45D9-A8BA-9CE92CABAA30}" destId="{1F9DEB73-7622-4AF6-9FAB-C3CE802104A9}" srcOrd="1" destOrd="0" presId="urn:microsoft.com/office/officeart/2005/8/layout/vList2"/>
    <dgm:cxn modelId="{BC490EA9-89E8-4D76-BBD1-0DED9451AE9E}" type="presParOf" srcId="{41896BD6-68EC-45D9-A8BA-9CE92CABAA30}" destId="{5062385F-3187-44DD-BE15-DC3900E6E768}" srcOrd="2" destOrd="0" presId="urn:microsoft.com/office/officeart/2005/8/layout/vList2"/>
    <dgm:cxn modelId="{AB8D5DFF-DED7-445D-BAF0-2F89C5531B32}" type="presParOf" srcId="{41896BD6-68EC-45D9-A8BA-9CE92CABAA30}" destId="{9D394214-B0CA-435B-9213-5EA66A5FA4D8}" srcOrd="3" destOrd="0" presId="urn:microsoft.com/office/officeart/2005/8/layout/vList2"/>
    <dgm:cxn modelId="{D334478D-FDA9-4826-AD3B-500DB89232B2}" type="presParOf" srcId="{41896BD6-68EC-45D9-A8BA-9CE92CABAA30}" destId="{A9A380A0-4543-4B3C-827D-9AA3546E0077}"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2CA352-5C96-4A29-8BFB-5083EEBBE091}" type="doc">
      <dgm:prSet loTypeId="urn:microsoft.com/office/officeart/2005/8/layout/orgChart1" loCatId="hierarchy" qsTypeId="urn:microsoft.com/office/officeart/2005/8/quickstyle/simple2" qsCatId="simple" csTypeId="urn:microsoft.com/office/officeart/2005/8/colors/accent3_2" csCatId="accent3" phldr="1"/>
      <dgm:spPr/>
      <dgm:t>
        <a:bodyPr/>
        <a:lstStyle/>
        <a:p>
          <a:endParaRPr lang="en-US"/>
        </a:p>
      </dgm:t>
    </dgm:pt>
    <dgm:pt modelId="{05275980-B64E-4AB1-9FD3-41AFC345261A}">
      <dgm:prSet phldrT="[Text]"/>
      <dgm:spPr/>
      <dgm:t>
        <a:bodyPr/>
        <a:lstStyle/>
        <a:p>
          <a:r>
            <a:rPr lang="en-US" b="1"/>
            <a:t>Abnormal uterine bleeding (AUB)</a:t>
          </a:r>
        </a:p>
        <a:p>
          <a:r>
            <a:rPr lang="en-US"/>
            <a:t>- Heavy menstrual bleeding (AUB/HMB)</a:t>
          </a:r>
        </a:p>
        <a:p>
          <a:r>
            <a:rPr lang="en-US"/>
            <a:t>- Intermenstrual bleeding (AUB/IMB)</a:t>
          </a:r>
        </a:p>
      </dgm:t>
    </dgm:pt>
    <dgm:pt modelId="{E020F9AE-3A15-46A4-92E2-51E29E990466}" type="parTrans" cxnId="{542E3144-B483-42D7-B642-00DB278C3A3F}">
      <dgm:prSet/>
      <dgm:spPr/>
      <dgm:t>
        <a:bodyPr/>
        <a:lstStyle/>
        <a:p>
          <a:endParaRPr lang="en-US"/>
        </a:p>
      </dgm:t>
    </dgm:pt>
    <dgm:pt modelId="{8C135B7A-AF82-406F-B8E5-4A36073E16E2}" type="sibTrans" cxnId="{542E3144-B483-42D7-B642-00DB278C3A3F}">
      <dgm:prSet/>
      <dgm:spPr/>
      <dgm:t>
        <a:bodyPr/>
        <a:lstStyle/>
        <a:p>
          <a:endParaRPr lang="en-US"/>
        </a:p>
      </dgm:t>
    </dgm:pt>
    <dgm:pt modelId="{91C0C79A-2C8A-4134-8090-0E2B6BAD79A4}">
      <dgm:prSet phldrT="[Text]"/>
      <dgm:spPr/>
      <dgm:t>
        <a:bodyPr/>
        <a:lstStyle/>
        <a:p>
          <a:r>
            <a:rPr lang="en-US" b="1" dirty="0"/>
            <a:t>PALM: Structural Causes</a:t>
          </a:r>
        </a:p>
        <a:p>
          <a:r>
            <a:rPr lang="en-US" dirty="0"/>
            <a:t>Polyp (AUB-P)</a:t>
          </a:r>
        </a:p>
        <a:p>
          <a:r>
            <a:rPr lang="en-US" dirty="0" err="1"/>
            <a:t>Adenomyosis</a:t>
          </a:r>
          <a:r>
            <a:rPr lang="en-US" dirty="0"/>
            <a:t> (AUB-A)</a:t>
          </a:r>
        </a:p>
        <a:p>
          <a:r>
            <a:rPr lang="en-US" dirty="0" err="1"/>
            <a:t>Leiomyoma</a:t>
          </a:r>
          <a:r>
            <a:rPr lang="en-US" dirty="0"/>
            <a:t> (AUB-L)</a:t>
          </a:r>
        </a:p>
        <a:p>
          <a:r>
            <a:rPr lang="en-US" dirty="0"/>
            <a:t>Malignancy/Hyperplasia (AUB-M)</a:t>
          </a:r>
        </a:p>
      </dgm:t>
    </dgm:pt>
    <dgm:pt modelId="{B18FC00B-8272-44C5-A9B7-0E8833F13090}" type="parTrans" cxnId="{BC287B3D-0E16-4C8B-9BB8-BC13F492B2F4}">
      <dgm:prSet/>
      <dgm:spPr/>
      <dgm:t>
        <a:bodyPr/>
        <a:lstStyle/>
        <a:p>
          <a:endParaRPr lang="en-US"/>
        </a:p>
      </dgm:t>
    </dgm:pt>
    <dgm:pt modelId="{5E788432-962C-47C6-A838-7A5D595CC39D}" type="sibTrans" cxnId="{BC287B3D-0E16-4C8B-9BB8-BC13F492B2F4}">
      <dgm:prSet/>
      <dgm:spPr/>
      <dgm:t>
        <a:bodyPr/>
        <a:lstStyle/>
        <a:p>
          <a:endParaRPr lang="en-US"/>
        </a:p>
      </dgm:t>
    </dgm:pt>
    <dgm:pt modelId="{255C2F3A-1554-4B89-A8A7-F43D91CB9741}">
      <dgm:prSet phldrT="[Text]"/>
      <dgm:spPr/>
      <dgm:t>
        <a:bodyPr/>
        <a:lstStyle/>
        <a:p>
          <a:r>
            <a:rPr lang="en-US" b="1" dirty="0"/>
            <a:t>COEIN: Nonstructural Causes</a:t>
          </a:r>
        </a:p>
        <a:p>
          <a:r>
            <a:rPr lang="en-US" dirty="0" err="1"/>
            <a:t>Coagulopathy</a:t>
          </a:r>
          <a:r>
            <a:rPr lang="en-US" dirty="0"/>
            <a:t> (AUB-C)</a:t>
          </a:r>
        </a:p>
        <a:p>
          <a:r>
            <a:rPr lang="en-US" dirty="0" err="1"/>
            <a:t>Ovulatory</a:t>
          </a:r>
          <a:r>
            <a:rPr lang="en-US" dirty="0"/>
            <a:t> Dysfunction (AUB-O)</a:t>
          </a:r>
        </a:p>
        <a:p>
          <a:r>
            <a:rPr lang="en-US" dirty="0"/>
            <a:t>Endometrial (AUB-E)</a:t>
          </a:r>
        </a:p>
        <a:p>
          <a:r>
            <a:rPr lang="en-US" dirty="0"/>
            <a:t>Iatrogenic (AUB-I)</a:t>
          </a:r>
        </a:p>
        <a:p>
          <a:r>
            <a:rPr lang="en-US" dirty="0"/>
            <a:t>Not yet classified (AUB-N)</a:t>
          </a:r>
        </a:p>
      </dgm:t>
    </dgm:pt>
    <dgm:pt modelId="{A48905F7-4871-4D28-B9A0-739015DDC605}" type="parTrans" cxnId="{41858C70-2C16-41C6-A277-263C1DA37426}">
      <dgm:prSet/>
      <dgm:spPr/>
      <dgm:t>
        <a:bodyPr/>
        <a:lstStyle/>
        <a:p>
          <a:endParaRPr lang="en-US"/>
        </a:p>
      </dgm:t>
    </dgm:pt>
    <dgm:pt modelId="{A755EE92-CF65-4A40-B64E-5590019AC66B}" type="sibTrans" cxnId="{41858C70-2C16-41C6-A277-263C1DA37426}">
      <dgm:prSet/>
      <dgm:spPr/>
      <dgm:t>
        <a:bodyPr/>
        <a:lstStyle/>
        <a:p>
          <a:endParaRPr lang="en-US"/>
        </a:p>
      </dgm:t>
    </dgm:pt>
    <dgm:pt modelId="{23441C66-0BBE-42E0-ADCA-CC0EF9E6B94B}" type="pres">
      <dgm:prSet presAssocID="{BE2CA352-5C96-4A29-8BFB-5083EEBBE091}" presName="hierChild1" presStyleCnt="0">
        <dgm:presLayoutVars>
          <dgm:orgChart val="1"/>
          <dgm:chPref val="1"/>
          <dgm:dir/>
          <dgm:animOne val="branch"/>
          <dgm:animLvl val="lvl"/>
          <dgm:resizeHandles/>
        </dgm:presLayoutVars>
      </dgm:prSet>
      <dgm:spPr/>
    </dgm:pt>
    <dgm:pt modelId="{533EDC03-E506-41B1-853B-B52CCD628E97}" type="pres">
      <dgm:prSet presAssocID="{05275980-B64E-4AB1-9FD3-41AFC345261A}" presName="hierRoot1" presStyleCnt="0">
        <dgm:presLayoutVars>
          <dgm:hierBranch val="init"/>
        </dgm:presLayoutVars>
      </dgm:prSet>
      <dgm:spPr/>
    </dgm:pt>
    <dgm:pt modelId="{EA9A68E0-38FF-4015-9C8A-F73CA133CFA6}" type="pres">
      <dgm:prSet presAssocID="{05275980-B64E-4AB1-9FD3-41AFC345261A}" presName="rootComposite1" presStyleCnt="0"/>
      <dgm:spPr/>
    </dgm:pt>
    <dgm:pt modelId="{844602DA-1D82-4580-836F-6A4027EACE7B}" type="pres">
      <dgm:prSet presAssocID="{05275980-B64E-4AB1-9FD3-41AFC345261A}" presName="rootText1" presStyleLbl="node0" presStyleIdx="0" presStyleCnt="1">
        <dgm:presLayoutVars>
          <dgm:chPref val="3"/>
        </dgm:presLayoutVars>
      </dgm:prSet>
      <dgm:spPr/>
    </dgm:pt>
    <dgm:pt modelId="{F16E170B-2EB4-40C9-BD29-DC3155494A32}" type="pres">
      <dgm:prSet presAssocID="{05275980-B64E-4AB1-9FD3-41AFC345261A}" presName="rootConnector1" presStyleLbl="node1" presStyleIdx="0" presStyleCnt="0"/>
      <dgm:spPr/>
    </dgm:pt>
    <dgm:pt modelId="{4F1A32B8-1070-4B80-AAC6-2A3C51056DC5}" type="pres">
      <dgm:prSet presAssocID="{05275980-B64E-4AB1-9FD3-41AFC345261A}" presName="hierChild2" presStyleCnt="0"/>
      <dgm:spPr/>
    </dgm:pt>
    <dgm:pt modelId="{754CE172-9776-4FC0-BC02-638B212AD719}" type="pres">
      <dgm:prSet presAssocID="{B18FC00B-8272-44C5-A9B7-0E8833F13090}" presName="Name37" presStyleLbl="parChTrans1D2" presStyleIdx="0" presStyleCnt="2"/>
      <dgm:spPr/>
    </dgm:pt>
    <dgm:pt modelId="{703A6342-37C2-4818-ADC3-A088817C3BD1}" type="pres">
      <dgm:prSet presAssocID="{91C0C79A-2C8A-4134-8090-0E2B6BAD79A4}" presName="hierRoot2" presStyleCnt="0">
        <dgm:presLayoutVars>
          <dgm:hierBranch val="init"/>
        </dgm:presLayoutVars>
      </dgm:prSet>
      <dgm:spPr/>
    </dgm:pt>
    <dgm:pt modelId="{3C3F1EE3-AD45-407C-B54F-343FCC0F8946}" type="pres">
      <dgm:prSet presAssocID="{91C0C79A-2C8A-4134-8090-0E2B6BAD79A4}" presName="rootComposite" presStyleCnt="0"/>
      <dgm:spPr/>
    </dgm:pt>
    <dgm:pt modelId="{E24CEE3F-5050-4CD2-AE24-CA5270EE4E22}" type="pres">
      <dgm:prSet presAssocID="{91C0C79A-2C8A-4134-8090-0E2B6BAD79A4}" presName="rootText" presStyleLbl="node2" presStyleIdx="0" presStyleCnt="2">
        <dgm:presLayoutVars>
          <dgm:chPref val="3"/>
        </dgm:presLayoutVars>
      </dgm:prSet>
      <dgm:spPr/>
    </dgm:pt>
    <dgm:pt modelId="{5994969D-7DFD-42A1-9124-AD8F001FD75D}" type="pres">
      <dgm:prSet presAssocID="{91C0C79A-2C8A-4134-8090-0E2B6BAD79A4}" presName="rootConnector" presStyleLbl="node2" presStyleIdx="0" presStyleCnt="2"/>
      <dgm:spPr/>
    </dgm:pt>
    <dgm:pt modelId="{1656BA3C-D9FE-4A6B-A73B-F807864EF35B}" type="pres">
      <dgm:prSet presAssocID="{91C0C79A-2C8A-4134-8090-0E2B6BAD79A4}" presName="hierChild4" presStyleCnt="0"/>
      <dgm:spPr/>
    </dgm:pt>
    <dgm:pt modelId="{1AA6E93E-AB7D-47DC-8926-8DB5956E8F9B}" type="pres">
      <dgm:prSet presAssocID="{91C0C79A-2C8A-4134-8090-0E2B6BAD79A4}" presName="hierChild5" presStyleCnt="0"/>
      <dgm:spPr/>
    </dgm:pt>
    <dgm:pt modelId="{217213CB-78F6-41B6-AE6A-B37520A9EAC2}" type="pres">
      <dgm:prSet presAssocID="{A48905F7-4871-4D28-B9A0-739015DDC605}" presName="Name37" presStyleLbl="parChTrans1D2" presStyleIdx="1" presStyleCnt="2"/>
      <dgm:spPr/>
    </dgm:pt>
    <dgm:pt modelId="{0BAB364F-DE11-457A-92CB-EC5B8D01CC50}" type="pres">
      <dgm:prSet presAssocID="{255C2F3A-1554-4B89-A8A7-F43D91CB9741}" presName="hierRoot2" presStyleCnt="0">
        <dgm:presLayoutVars>
          <dgm:hierBranch val="init"/>
        </dgm:presLayoutVars>
      </dgm:prSet>
      <dgm:spPr/>
    </dgm:pt>
    <dgm:pt modelId="{A7B0911F-B3B0-4DED-8FE8-9F39A46B9865}" type="pres">
      <dgm:prSet presAssocID="{255C2F3A-1554-4B89-A8A7-F43D91CB9741}" presName="rootComposite" presStyleCnt="0"/>
      <dgm:spPr/>
    </dgm:pt>
    <dgm:pt modelId="{6456D40D-00D0-4472-9C0B-287A7750E8AC}" type="pres">
      <dgm:prSet presAssocID="{255C2F3A-1554-4B89-A8A7-F43D91CB9741}" presName="rootText" presStyleLbl="node2" presStyleIdx="1" presStyleCnt="2">
        <dgm:presLayoutVars>
          <dgm:chPref val="3"/>
        </dgm:presLayoutVars>
      </dgm:prSet>
      <dgm:spPr/>
    </dgm:pt>
    <dgm:pt modelId="{B5C101E0-A0A3-49E5-8DD9-C1CF7D86B19D}" type="pres">
      <dgm:prSet presAssocID="{255C2F3A-1554-4B89-A8A7-F43D91CB9741}" presName="rootConnector" presStyleLbl="node2" presStyleIdx="1" presStyleCnt="2"/>
      <dgm:spPr/>
    </dgm:pt>
    <dgm:pt modelId="{53AB5D45-48A6-4BF6-A2C0-48C7E2DA5732}" type="pres">
      <dgm:prSet presAssocID="{255C2F3A-1554-4B89-A8A7-F43D91CB9741}" presName="hierChild4" presStyleCnt="0"/>
      <dgm:spPr/>
    </dgm:pt>
    <dgm:pt modelId="{A0E91D3B-AC89-4E71-A29A-1508C41850B2}" type="pres">
      <dgm:prSet presAssocID="{255C2F3A-1554-4B89-A8A7-F43D91CB9741}" presName="hierChild5" presStyleCnt="0"/>
      <dgm:spPr/>
    </dgm:pt>
    <dgm:pt modelId="{CE75F5D1-61A5-48B1-A2DC-B79BAA58C343}" type="pres">
      <dgm:prSet presAssocID="{05275980-B64E-4AB1-9FD3-41AFC345261A}" presName="hierChild3" presStyleCnt="0"/>
      <dgm:spPr/>
    </dgm:pt>
  </dgm:ptLst>
  <dgm:cxnLst>
    <dgm:cxn modelId="{ADA6B310-E23D-4C90-9516-3C45DA17E8D0}" type="presOf" srcId="{91C0C79A-2C8A-4134-8090-0E2B6BAD79A4}" destId="{5994969D-7DFD-42A1-9124-AD8F001FD75D}" srcOrd="1" destOrd="0" presId="urn:microsoft.com/office/officeart/2005/8/layout/orgChart1"/>
    <dgm:cxn modelId="{82ABDC31-C11D-45EB-92AD-7E886E2B40B1}" type="presOf" srcId="{B18FC00B-8272-44C5-A9B7-0E8833F13090}" destId="{754CE172-9776-4FC0-BC02-638B212AD719}" srcOrd="0" destOrd="0" presId="urn:microsoft.com/office/officeart/2005/8/layout/orgChart1"/>
    <dgm:cxn modelId="{BF4C5433-466E-4CAC-A8AE-04D729EAE741}" type="presOf" srcId="{BE2CA352-5C96-4A29-8BFB-5083EEBBE091}" destId="{23441C66-0BBE-42E0-ADCA-CC0EF9E6B94B}" srcOrd="0" destOrd="0" presId="urn:microsoft.com/office/officeart/2005/8/layout/orgChart1"/>
    <dgm:cxn modelId="{BC287B3D-0E16-4C8B-9BB8-BC13F492B2F4}" srcId="{05275980-B64E-4AB1-9FD3-41AFC345261A}" destId="{91C0C79A-2C8A-4134-8090-0E2B6BAD79A4}" srcOrd="0" destOrd="0" parTransId="{B18FC00B-8272-44C5-A9B7-0E8833F13090}" sibTransId="{5E788432-962C-47C6-A838-7A5D595CC39D}"/>
    <dgm:cxn modelId="{542E3144-B483-42D7-B642-00DB278C3A3F}" srcId="{BE2CA352-5C96-4A29-8BFB-5083EEBBE091}" destId="{05275980-B64E-4AB1-9FD3-41AFC345261A}" srcOrd="0" destOrd="0" parTransId="{E020F9AE-3A15-46A4-92E2-51E29E990466}" sibTransId="{8C135B7A-AF82-406F-B8E5-4A36073E16E2}"/>
    <dgm:cxn modelId="{D3E2496E-90AB-4DE1-9422-D28B4E14C8F3}" type="presOf" srcId="{255C2F3A-1554-4B89-A8A7-F43D91CB9741}" destId="{6456D40D-00D0-4472-9C0B-287A7750E8AC}" srcOrd="0" destOrd="0" presId="urn:microsoft.com/office/officeart/2005/8/layout/orgChart1"/>
    <dgm:cxn modelId="{41858C70-2C16-41C6-A277-263C1DA37426}" srcId="{05275980-B64E-4AB1-9FD3-41AFC345261A}" destId="{255C2F3A-1554-4B89-A8A7-F43D91CB9741}" srcOrd="1" destOrd="0" parTransId="{A48905F7-4871-4D28-B9A0-739015DDC605}" sibTransId="{A755EE92-CF65-4A40-B64E-5590019AC66B}"/>
    <dgm:cxn modelId="{9CA82A8E-427D-410E-851C-98D5CEB3493E}" type="presOf" srcId="{A48905F7-4871-4D28-B9A0-739015DDC605}" destId="{217213CB-78F6-41B6-AE6A-B37520A9EAC2}" srcOrd="0" destOrd="0" presId="urn:microsoft.com/office/officeart/2005/8/layout/orgChart1"/>
    <dgm:cxn modelId="{8AD18DB9-7D82-451F-8D2F-C8CBD9B33F72}" type="presOf" srcId="{05275980-B64E-4AB1-9FD3-41AFC345261A}" destId="{F16E170B-2EB4-40C9-BD29-DC3155494A32}" srcOrd="1" destOrd="0" presId="urn:microsoft.com/office/officeart/2005/8/layout/orgChart1"/>
    <dgm:cxn modelId="{2D8D71CC-B932-4792-8E9B-FD8D1BAE070B}" type="presOf" srcId="{05275980-B64E-4AB1-9FD3-41AFC345261A}" destId="{844602DA-1D82-4580-836F-6A4027EACE7B}" srcOrd="0" destOrd="0" presId="urn:microsoft.com/office/officeart/2005/8/layout/orgChart1"/>
    <dgm:cxn modelId="{C4ED66DE-049C-4895-A1A2-03903C1BD47C}" type="presOf" srcId="{255C2F3A-1554-4B89-A8A7-F43D91CB9741}" destId="{B5C101E0-A0A3-49E5-8DD9-C1CF7D86B19D}" srcOrd="1" destOrd="0" presId="urn:microsoft.com/office/officeart/2005/8/layout/orgChart1"/>
    <dgm:cxn modelId="{B4D163E3-B32D-4FDC-960B-1B91B47613B0}" type="presOf" srcId="{91C0C79A-2C8A-4134-8090-0E2B6BAD79A4}" destId="{E24CEE3F-5050-4CD2-AE24-CA5270EE4E22}" srcOrd="0" destOrd="0" presId="urn:microsoft.com/office/officeart/2005/8/layout/orgChart1"/>
    <dgm:cxn modelId="{95400C8D-E0F9-49AB-8932-880561935FB3}" type="presParOf" srcId="{23441C66-0BBE-42E0-ADCA-CC0EF9E6B94B}" destId="{533EDC03-E506-41B1-853B-B52CCD628E97}" srcOrd="0" destOrd="0" presId="urn:microsoft.com/office/officeart/2005/8/layout/orgChart1"/>
    <dgm:cxn modelId="{E73677A5-9AB3-4456-A597-3E477EB83147}" type="presParOf" srcId="{533EDC03-E506-41B1-853B-B52CCD628E97}" destId="{EA9A68E0-38FF-4015-9C8A-F73CA133CFA6}" srcOrd="0" destOrd="0" presId="urn:microsoft.com/office/officeart/2005/8/layout/orgChart1"/>
    <dgm:cxn modelId="{72E7831D-25D6-4918-8974-0C0DE03A6E69}" type="presParOf" srcId="{EA9A68E0-38FF-4015-9C8A-F73CA133CFA6}" destId="{844602DA-1D82-4580-836F-6A4027EACE7B}" srcOrd="0" destOrd="0" presId="urn:microsoft.com/office/officeart/2005/8/layout/orgChart1"/>
    <dgm:cxn modelId="{CD802609-E7BD-4CF5-BBA0-C1C20C06475F}" type="presParOf" srcId="{EA9A68E0-38FF-4015-9C8A-F73CA133CFA6}" destId="{F16E170B-2EB4-40C9-BD29-DC3155494A32}" srcOrd="1" destOrd="0" presId="urn:microsoft.com/office/officeart/2005/8/layout/orgChart1"/>
    <dgm:cxn modelId="{C9EE7811-5BAF-442A-9148-9F3FC8D61E6B}" type="presParOf" srcId="{533EDC03-E506-41B1-853B-B52CCD628E97}" destId="{4F1A32B8-1070-4B80-AAC6-2A3C51056DC5}" srcOrd="1" destOrd="0" presId="urn:microsoft.com/office/officeart/2005/8/layout/orgChart1"/>
    <dgm:cxn modelId="{42EA519B-7906-475A-B001-DBBD77C57681}" type="presParOf" srcId="{4F1A32B8-1070-4B80-AAC6-2A3C51056DC5}" destId="{754CE172-9776-4FC0-BC02-638B212AD719}" srcOrd="0" destOrd="0" presId="urn:microsoft.com/office/officeart/2005/8/layout/orgChart1"/>
    <dgm:cxn modelId="{E7376BD4-82EA-4E83-9B15-E638D9FDF088}" type="presParOf" srcId="{4F1A32B8-1070-4B80-AAC6-2A3C51056DC5}" destId="{703A6342-37C2-4818-ADC3-A088817C3BD1}" srcOrd="1" destOrd="0" presId="urn:microsoft.com/office/officeart/2005/8/layout/orgChart1"/>
    <dgm:cxn modelId="{B1A11CEC-A236-4AA3-ABB6-DFD20C247BC6}" type="presParOf" srcId="{703A6342-37C2-4818-ADC3-A088817C3BD1}" destId="{3C3F1EE3-AD45-407C-B54F-343FCC0F8946}" srcOrd="0" destOrd="0" presId="urn:microsoft.com/office/officeart/2005/8/layout/orgChart1"/>
    <dgm:cxn modelId="{2924620B-54B7-4427-8E00-282E56BCC93F}" type="presParOf" srcId="{3C3F1EE3-AD45-407C-B54F-343FCC0F8946}" destId="{E24CEE3F-5050-4CD2-AE24-CA5270EE4E22}" srcOrd="0" destOrd="0" presId="urn:microsoft.com/office/officeart/2005/8/layout/orgChart1"/>
    <dgm:cxn modelId="{475A4CAC-ADC2-4651-B810-8617928CA71B}" type="presParOf" srcId="{3C3F1EE3-AD45-407C-B54F-343FCC0F8946}" destId="{5994969D-7DFD-42A1-9124-AD8F001FD75D}" srcOrd="1" destOrd="0" presId="urn:microsoft.com/office/officeart/2005/8/layout/orgChart1"/>
    <dgm:cxn modelId="{0A15BF24-9FD0-432D-9BB0-5D33DFD606DF}" type="presParOf" srcId="{703A6342-37C2-4818-ADC3-A088817C3BD1}" destId="{1656BA3C-D9FE-4A6B-A73B-F807864EF35B}" srcOrd="1" destOrd="0" presId="urn:microsoft.com/office/officeart/2005/8/layout/orgChart1"/>
    <dgm:cxn modelId="{793FC0C4-4604-4E29-A840-7BE26A39172F}" type="presParOf" srcId="{703A6342-37C2-4818-ADC3-A088817C3BD1}" destId="{1AA6E93E-AB7D-47DC-8926-8DB5956E8F9B}" srcOrd="2" destOrd="0" presId="urn:microsoft.com/office/officeart/2005/8/layout/orgChart1"/>
    <dgm:cxn modelId="{EF5225EC-18BF-4E23-B130-57B5D1AA6B41}" type="presParOf" srcId="{4F1A32B8-1070-4B80-AAC6-2A3C51056DC5}" destId="{217213CB-78F6-41B6-AE6A-B37520A9EAC2}" srcOrd="2" destOrd="0" presId="urn:microsoft.com/office/officeart/2005/8/layout/orgChart1"/>
    <dgm:cxn modelId="{33DA91D9-3610-48F8-B7E9-5BFAEEF98D65}" type="presParOf" srcId="{4F1A32B8-1070-4B80-AAC6-2A3C51056DC5}" destId="{0BAB364F-DE11-457A-92CB-EC5B8D01CC50}" srcOrd="3" destOrd="0" presId="urn:microsoft.com/office/officeart/2005/8/layout/orgChart1"/>
    <dgm:cxn modelId="{C1226F27-7D54-4B80-9D6E-7BDABA51BD29}" type="presParOf" srcId="{0BAB364F-DE11-457A-92CB-EC5B8D01CC50}" destId="{A7B0911F-B3B0-4DED-8FE8-9F39A46B9865}" srcOrd="0" destOrd="0" presId="urn:microsoft.com/office/officeart/2005/8/layout/orgChart1"/>
    <dgm:cxn modelId="{BF159C9E-0F92-4D74-9C6C-0867FDC0E687}" type="presParOf" srcId="{A7B0911F-B3B0-4DED-8FE8-9F39A46B9865}" destId="{6456D40D-00D0-4472-9C0B-287A7750E8AC}" srcOrd="0" destOrd="0" presId="urn:microsoft.com/office/officeart/2005/8/layout/orgChart1"/>
    <dgm:cxn modelId="{BF40C130-094F-40A2-BB44-C348637B2BBE}" type="presParOf" srcId="{A7B0911F-B3B0-4DED-8FE8-9F39A46B9865}" destId="{B5C101E0-A0A3-49E5-8DD9-C1CF7D86B19D}" srcOrd="1" destOrd="0" presId="urn:microsoft.com/office/officeart/2005/8/layout/orgChart1"/>
    <dgm:cxn modelId="{7AB094DD-4B50-4ED2-9F7E-A7AEE2D89DB9}" type="presParOf" srcId="{0BAB364F-DE11-457A-92CB-EC5B8D01CC50}" destId="{53AB5D45-48A6-4BF6-A2C0-48C7E2DA5732}" srcOrd="1" destOrd="0" presId="urn:microsoft.com/office/officeart/2005/8/layout/orgChart1"/>
    <dgm:cxn modelId="{5D080640-25CE-4CE3-B53E-EA7344971DE1}" type="presParOf" srcId="{0BAB364F-DE11-457A-92CB-EC5B8D01CC50}" destId="{A0E91D3B-AC89-4E71-A29A-1508C41850B2}" srcOrd="2" destOrd="0" presId="urn:microsoft.com/office/officeart/2005/8/layout/orgChart1"/>
    <dgm:cxn modelId="{02C2ED83-1CE8-4796-9CC5-4E40F11BE8F4}" type="presParOf" srcId="{533EDC03-E506-41B1-853B-B52CCD628E97}" destId="{CE75F5D1-61A5-48B1-A2DC-B79BAA58C3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875696-900C-4A90-BAD9-7BD409A0531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712C54E-1CEA-411F-8926-76FDDD33C0A4}">
      <dgm:prSet phldrT="[Text]"/>
      <dgm:spPr/>
      <dgm:t>
        <a:bodyPr/>
        <a:lstStyle/>
        <a:p>
          <a:endParaRPr lang="en-US" b="0" dirty="0"/>
        </a:p>
      </dgm:t>
    </dgm:pt>
    <dgm:pt modelId="{ECF72C74-BE04-4150-9179-BB413AB60200}" type="parTrans" cxnId="{4AB3E4EA-3FFF-4FFE-9176-EC2B9D3C394B}">
      <dgm:prSet/>
      <dgm:spPr/>
      <dgm:t>
        <a:bodyPr/>
        <a:lstStyle/>
        <a:p>
          <a:endParaRPr lang="en-US"/>
        </a:p>
      </dgm:t>
    </dgm:pt>
    <dgm:pt modelId="{B38F3E4B-0F6E-4CC0-A00A-A012CAA36784}" type="sibTrans" cxnId="{4AB3E4EA-3FFF-4FFE-9176-EC2B9D3C394B}">
      <dgm:prSet/>
      <dgm:spPr/>
      <dgm:t>
        <a:bodyPr/>
        <a:lstStyle/>
        <a:p>
          <a:endParaRPr lang="en-US"/>
        </a:p>
      </dgm:t>
    </dgm:pt>
    <dgm:pt modelId="{2C0CB44C-31BD-42E7-9AEF-664A4886736F}">
      <dgm:prSet phldrT="[Text]"/>
      <dgm:spPr/>
      <dgm:t>
        <a:bodyPr/>
        <a:lstStyle/>
        <a:p>
          <a:r>
            <a:rPr lang="en-US" dirty="0"/>
            <a:t>Menses has not started 3 years after </a:t>
          </a:r>
          <a:r>
            <a:rPr lang="en-US" dirty="0" err="1"/>
            <a:t>thelarche</a:t>
          </a:r>
          <a:r>
            <a:rPr lang="en-US" dirty="0"/>
            <a:t>	</a:t>
          </a:r>
        </a:p>
      </dgm:t>
    </dgm:pt>
    <dgm:pt modelId="{9DA4C163-676E-479B-BE8E-FA2B69DE711E}" type="parTrans" cxnId="{EB0A2866-A6E5-4E46-A561-B122C47AC211}">
      <dgm:prSet/>
      <dgm:spPr/>
      <dgm:t>
        <a:bodyPr/>
        <a:lstStyle/>
        <a:p>
          <a:endParaRPr lang="en-US"/>
        </a:p>
      </dgm:t>
    </dgm:pt>
    <dgm:pt modelId="{279D673B-414F-4FE6-B73E-933C867983F6}" type="sibTrans" cxnId="{EB0A2866-A6E5-4E46-A561-B122C47AC211}">
      <dgm:prSet/>
      <dgm:spPr/>
      <dgm:t>
        <a:bodyPr/>
        <a:lstStyle/>
        <a:p>
          <a:endParaRPr lang="en-US"/>
        </a:p>
      </dgm:t>
    </dgm:pt>
    <dgm:pt modelId="{C05F605E-CADF-40DE-BF1C-0DB2F1497564}">
      <dgm:prSet phldrT="[Text]"/>
      <dgm:spPr/>
      <dgm:t>
        <a:bodyPr/>
        <a:lstStyle/>
        <a:p>
          <a:r>
            <a:rPr lang="en-US" dirty="0"/>
            <a:t>Menses has not started by 13 with</a:t>
          </a:r>
        </a:p>
      </dgm:t>
    </dgm:pt>
    <dgm:pt modelId="{04544FC7-0DF9-4A2F-840C-47652F6EE1CD}" type="parTrans" cxnId="{9D10F763-030D-4D93-8298-DF19F8E9B832}">
      <dgm:prSet/>
      <dgm:spPr/>
      <dgm:t>
        <a:bodyPr/>
        <a:lstStyle/>
        <a:p>
          <a:endParaRPr lang="en-US"/>
        </a:p>
      </dgm:t>
    </dgm:pt>
    <dgm:pt modelId="{2FB55824-4291-4213-B80B-37A325B06804}" type="sibTrans" cxnId="{9D10F763-030D-4D93-8298-DF19F8E9B832}">
      <dgm:prSet/>
      <dgm:spPr/>
      <dgm:t>
        <a:bodyPr/>
        <a:lstStyle/>
        <a:p>
          <a:endParaRPr lang="en-US"/>
        </a:p>
      </dgm:t>
    </dgm:pt>
    <dgm:pt modelId="{CB61F21A-79E1-4A48-83D7-D6A7DE8EF866}">
      <dgm:prSet phldrT="[Text]"/>
      <dgm:spPr/>
      <dgm:t>
        <a:bodyPr/>
        <a:lstStyle/>
        <a:p>
          <a:r>
            <a:rPr lang="en-US" dirty="0"/>
            <a:t>Menses has not started by 14 with</a:t>
          </a:r>
        </a:p>
      </dgm:t>
    </dgm:pt>
    <dgm:pt modelId="{A8F90B5C-45F7-47AD-BDE0-7BAD0FC5454A}" type="parTrans" cxnId="{47554B2B-810B-45A7-AA87-496391397C42}">
      <dgm:prSet/>
      <dgm:spPr/>
      <dgm:t>
        <a:bodyPr/>
        <a:lstStyle/>
        <a:p>
          <a:endParaRPr lang="en-US"/>
        </a:p>
      </dgm:t>
    </dgm:pt>
    <dgm:pt modelId="{6E0FC322-2CB3-4C8E-A9FA-010EC7496C11}" type="sibTrans" cxnId="{47554B2B-810B-45A7-AA87-496391397C42}">
      <dgm:prSet/>
      <dgm:spPr/>
      <dgm:t>
        <a:bodyPr/>
        <a:lstStyle/>
        <a:p>
          <a:endParaRPr lang="en-US"/>
        </a:p>
      </dgm:t>
    </dgm:pt>
    <dgm:pt modelId="{8C4F50F2-297B-4C84-A2CA-53BFEE843248}">
      <dgm:prSet phldrT="[Text]"/>
      <dgm:spPr/>
      <dgm:t>
        <a:bodyPr/>
        <a:lstStyle/>
        <a:p>
          <a:r>
            <a:rPr lang="en-US" dirty="0"/>
            <a:t>Menses has not started by age 15</a:t>
          </a:r>
        </a:p>
      </dgm:t>
    </dgm:pt>
    <dgm:pt modelId="{FB18B1D5-0EDA-4F26-B885-6B743BDFEC3F}" type="parTrans" cxnId="{A54D4B46-E075-4D86-BDA9-AE2761560C27}">
      <dgm:prSet/>
      <dgm:spPr/>
      <dgm:t>
        <a:bodyPr/>
        <a:lstStyle/>
        <a:p>
          <a:endParaRPr lang="en-US"/>
        </a:p>
      </dgm:t>
    </dgm:pt>
    <dgm:pt modelId="{F22AD9FC-7E50-4FB5-A845-F9AB9FADFBCA}" type="sibTrans" cxnId="{A54D4B46-E075-4D86-BDA9-AE2761560C27}">
      <dgm:prSet/>
      <dgm:spPr/>
      <dgm:t>
        <a:bodyPr/>
        <a:lstStyle/>
        <a:p>
          <a:endParaRPr lang="en-US"/>
        </a:p>
      </dgm:t>
    </dgm:pt>
    <dgm:pt modelId="{FD119D8D-AB9D-446B-8C0C-AB214F155F7C}">
      <dgm:prSet phldrT="[Text]" custT="1"/>
      <dgm:spPr/>
      <dgm:t>
        <a:bodyPr/>
        <a:lstStyle/>
        <a:p>
          <a:r>
            <a:rPr lang="en-US" sz="1200" dirty="0"/>
            <a:t>Signs of hirsutism</a:t>
          </a:r>
        </a:p>
      </dgm:t>
    </dgm:pt>
    <dgm:pt modelId="{D8A2549E-78AD-4287-8F32-C5AE86BB3E38}" type="parTrans" cxnId="{8C8D9BFB-44AF-489F-86CB-89265D0D008F}">
      <dgm:prSet/>
      <dgm:spPr/>
      <dgm:t>
        <a:bodyPr/>
        <a:lstStyle/>
        <a:p>
          <a:endParaRPr lang="en-US"/>
        </a:p>
      </dgm:t>
    </dgm:pt>
    <dgm:pt modelId="{F3AD0ED0-20CA-4D13-9D14-4AE1397CB9E9}" type="sibTrans" cxnId="{8C8D9BFB-44AF-489F-86CB-89265D0D008F}">
      <dgm:prSet/>
      <dgm:spPr/>
      <dgm:t>
        <a:bodyPr/>
        <a:lstStyle/>
        <a:p>
          <a:endParaRPr lang="en-US"/>
        </a:p>
      </dgm:t>
    </dgm:pt>
    <dgm:pt modelId="{02389AD7-A7E8-480F-AA8E-B6388E1ADAEC}">
      <dgm:prSet phldrT="[Text]" custT="1"/>
      <dgm:spPr/>
      <dgm:t>
        <a:bodyPr/>
        <a:lstStyle/>
        <a:p>
          <a:r>
            <a:rPr lang="en-US" sz="1200" dirty="0"/>
            <a:t>Concern for eating disorder/over exercising</a:t>
          </a:r>
        </a:p>
      </dgm:t>
    </dgm:pt>
    <dgm:pt modelId="{E4060D9C-54F3-427A-B5F9-639B599D8419}" type="parTrans" cxnId="{2F0E6259-869C-47B1-BD9C-462A203E98D9}">
      <dgm:prSet/>
      <dgm:spPr/>
      <dgm:t>
        <a:bodyPr/>
        <a:lstStyle/>
        <a:p>
          <a:endParaRPr lang="en-US"/>
        </a:p>
      </dgm:t>
    </dgm:pt>
    <dgm:pt modelId="{41EBC736-214C-418A-A543-767A88676B64}" type="sibTrans" cxnId="{2F0E6259-869C-47B1-BD9C-462A203E98D9}">
      <dgm:prSet/>
      <dgm:spPr/>
      <dgm:t>
        <a:bodyPr/>
        <a:lstStyle/>
        <a:p>
          <a:endParaRPr lang="en-US"/>
        </a:p>
      </dgm:t>
    </dgm:pt>
    <dgm:pt modelId="{090AE912-B4C5-4E2D-9BA0-5C0FEFD7637D}">
      <dgm:prSet phldrT="[Text]" custT="1"/>
      <dgm:spPr/>
      <dgm:t>
        <a:bodyPr/>
        <a:lstStyle/>
        <a:p>
          <a:r>
            <a:rPr lang="en-US" sz="1200" dirty="0"/>
            <a:t>Concern for outflow obstruction</a:t>
          </a:r>
        </a:p>
      </dgm:t>
    </dgm:pt>
    <dgm:pt modelId="{26EC6E30-19B8-4D4B-A5E3-B5A10E4B6CD5}" type="parTrans" cxnId="{DBA1117E-3197-4C35-8F41-098D5B9B3A1C}">
      <dgm:prSet/>
      <dgm:spPr/>
      <dgm:t>
        <a:bodyPr/>
        <a:lstStyle/>
        <a:p>
          <a:endParaRPr lang="en-US"/>
        </a:p>
      </dgm:t>
    </dgm:pt>
    <dgm:pt modelId="{536C3CC9-5B25-4FB5-B9E9-A54D47FDBE79}" type="sibTrans" cxnId="{DBA1117E-3197-4C35-8F41-098D5B9B3A1C}">
      <dgm:prSet/>
      <dgm:spPr/>
      <dgm:t>
        <a:bodyPr/>
        <a:lstStyle/>
        <a:p>
          <a:endParaRPr lang="en-US"/>
        </a:p>
      </dgm:t>
    </dgm:pt>
    <dgm:pt modelId="{1434ED26-564F-4305-9125-F921A7281E58}">
      <dgm:prSet phldrT="[Text]"/>
      <dgm:spPr/>
      <dgm:t>
        <a:bodyPr/>
        <a:lstStyle/>
        <a:p>
          <a:r>
            <a:rPr lang="en-US" dirty="0"/>
            <a:t>Are regular, occurring monthly, and then become markedly irregular</a:t>
          </a:r>
        </a:p>
      </dgm:t>
    </dgm:pt>
    <dgm:pt modelId="{0456E2A7-61CB-4FB3-A2AD-C0C024003169}" type="parTrans" cxnId="{DDB16456-0236-45AC-BAB5-F6DB73E1C3CE}">
      <dgm:prSet/>
      <dgm:spPr/>
      <dgm:t>
        <a:bodyPr/>
        <a:lstStyle/>
        <a:p>
          <a:endParaRPr lang="en-US"/>
        </a:p>
      </dgm:t>
    </dgm:pt>
    <dgm:pt modelId="{AB6194A7-2D8C-4E2D-A1BB-1C027964FDEF}" type="sibTrans" cxnId="{DDB16456-0236-45AC-BAB5-F6DB73E1C3CE}">
      <dgm:prSet/>
      <dgm:spPr/>
      <dgm:t>
        <a:bodyPr/>
        <a:lstStyle/>
        <a:p>
          <a:endParaRPr lang="en-US"/>
        </a:p>
      </dgm:t>
    </dgm:pt>
    <dgm:pt modelId="{EFD1D3C4-9751-4659-99E0-685374381D5B}">
      <dgm:prSet/>
      <dgm:spPr/>
      <dgm:t>
        <a:bodyPr/>
        <a:lstStyle/>
        <a:p>
          <a:r>
            <a:rPr lang="en-US" dirty="0"/>
            <a:t>Occur more frequently than every 21 days or less frequently than every 45 days</a:t>
          </a:r>
        </a:p>
      </dgm:t>
    </dgm:pt>
    <dgm:pt modelId="{6E2F6A99-AAAA-4C55-9444-53E1EAC6CC04}" type="parTrans" cxnId="{F9C481C7-3A0E-4055-A289-268381EC7F52}">
      <dgm:prSet/>
      <dgm:spPr/>
      <dgm:t>
        <a:bodyPr/>
        <a:lstStyle/>
        <a:p>
          <a:endParaRPr lang="en-US"/>
        </a:p>
      </dgm:t>
    </dgm:pt>
    <dgm:pt modelId="{E9C09F64-9572-4118-8590-9AE9E3E611BD}" type="sibTrans" cxnId="{F9C481C7-3A0E-4055-A289-268381EC7F52}">
      <dgm:prSet/>
      <dgm:spPr/>
      <dgm:t>
        <a:bodyPr/>
        <a:lstStyle/>
        <a:p>
          <a:endParaRPr lang="en-US"/>
        </a:p>
      </dgm:t>
    </dgm:pt>
    <dgm:pt modelId="{6C929438-C6E2-4DEF-B8D5-F50D83CE9F33}">
      <dgm:prSet/>
      <dgm:spPr/>
      <dgm:t>
        <a:bodyPr/>
        <a:lstStyle/>
        <a:p>
          <a:r>
            <a:rPr lang="en-US" dirty="0"/>
            <a:t>Occur 90 days apart even for one cycle</a:t>
          </a:r>
        </a:p>
      </dgm:t>
    </dgm:pt>
    <dgm:pt modelId="{146DFC5F-1427-4FE2-A8B6-E473D626C7D8}" type="parTrans" cxnId="{B9C21BA7-F5A2-43F8-9C3A-CC2D0DA13A31}">
      <dgm:prSet/>
      <dgm:spPr/>
      <dgm:t>
        <a:bodyPr/>
        <a:lstStyle/>
        <a:p>
          <a:endParaRPr lang="en-US"/>
        </a:p>
      </dgm:t>
    </dgm:pt>
    <dgm:pt modelId="{CAE420B7-97EB-48A0-8227-6927299E22A6}" type="sibTrans" cxnId="{B9C21BA7-F5A2-43F8-9C3A-CC2D0DA13A31}">
      <dgm:prSet/>
      <dgm:spPr/>
      <dgm:t>
        <a:bodyPr/>
        <a:lstStyle/>
        <a:p>
          <a:endParaRPr lang="en-US"/>
        </a:p>
      </dgm:t>
    </dgm:pt>
    <dgm:pt modelId="{450F131B-7938-43F0-A1B5-315202DB8A2C}">
      <dgm:prSet/>
      <dgm:spPr/>
      <dgm:t>
        <a:bodyPr/>
        <a:lstStyle/>
        <a:p>
          <a:r>
            <a:rPr lang="en-US"/>
            <a:t>Last &gt;7 days</a:t>
          </a:r>
          <a:endParaRPr lang="en-US" dirty="0"/>
        </a:p>
      </dgm:t>
    </dgm:pt>
    <dgm:pt modelId="{FDB1DDA0-2945-41A0-A087-417EF1FC7466}" type="parTrans" cxnId="{80CA0ACA-F4D8-4FDD-9042-8155113161B5}">
      <dgm:prSet/>
      <dgm:spPr/>
      <dgm:t>
        <a:bodyPr/>
        <a:lstStyle/>
        <a:p>
          <a:endParaRPr lang="en-US"/>
        </a:p>
      </dgm:t>
    </dgm:pt>
    <dgm:pt modelId="{CD28AB21-AB8B-4FA4-915A-B43881D21159}" type="sibTrans" cxnId="{80CA0ACA-F4D8-4FDD-9042-8155113161B5}">
      <dgm:prSet/>
      <dgm:spPr/>
      <dgm:t>
        <a:bodyPr/>
        <a:lstStyle/>
        <a:p>
          <a:endParaRPr lang="en-US"/>
        </a:p>
      </dgm:t>
    </dgm:pt>
    <dgm:pt modelId="{9F10993C-47BE-4A60-8664-A3F7522D7AB1}">
      <dgm:prSet/>
      <dgm:spPr/>
      <dgm:t>
        <a:bodyPr/>
        <a:lstStyle/>
        <a:p>
          <a:r>
            <a:rPr lang="en-US" dirty="0"/>
            <a:t>Require frequent pad/tampon changes (soaking more than 1 every 1–2 hours)</a:t>
          </a:r>
        </a:p>
      </dgm:t>
    </dgm:pt>
    <dgm:pt modelId="{1F2ECA79-E202-41A6-9007-9D0AED2B3E81}" type="parTrans" cxnId="{17EA66C6-B715-4959-9453-F99AB9AAA260}">
      <dgm:prSet/>
      <dgm:spPr/>
      <dgm:t>
        <a:bodyPr/>
        <a:lstStyle/>
        <a:p>
          <a:endParaRPr lang="en-US"/>
        </a:p>
      </dgm:t>
    </dgm:pt>
    <dgm:pt modelId="{2876B702-14F3-469C-ABB8-9521A5A9F098}" type="sibTrans" cxnId="{17EA66C6-B715-4959-9453-F99AB9AAA260}">
      <dgm:prSet/>
      <dgm:spPr/>
      <dgm:t>
        <a:bodyPr/>
        <a:lstStyle/>
        <a:p>
          <a:endParaRPr lang="en-US"/>
        </a:p>
      </dgm:t>
    </dgm:pt>
    <dgm:pt modelId="{DC8C0A28-E323-46E7-B974-08C58285E6B4}">
      <dgm:prSet phldrT="[Text]" custT="1"/>
      <dgm:spPr/>
      <dgm:t>
        <a:bodyPr/>
        <a:lstStyle/>
        <a:p>
          <a:r>
            <a:rPr lang="en-US" sz="1200" baseline="0" dirty="0"/>
            <a:t>No signs of puberty</a:t>
          </a:r>
        </a:p>
      </dgm:t>
    </dgm:pt>
    <dgm:pt modelId="{59A3ADB1-6355-4F29-8031-B8871DB0BE26}" type="parTrans" cxnId="{5BA47775-42B6-4979-9C9C-46E51CFF0C0A}">
      <dgm:prSet/>
      <dgm:spPr/>
      <dgm:t>
        <a:bodyPr/>
        <a:lstStyle/>
        <a:p>
          <a:endParaRPr lang="en-US"/>
        </a:p>
      </dgm:t>
    </dgm:pt>
    <dgm:pt modelId="{56B5C3AF-6206-40F2-8B78-ED66110F5D58}" type="sibTrans" cxnId="{5BA47775-42B6-4979-9C9C-46E51CFF0C0A}">
      <dgm:prSet/>
      <dgm:spPr/>
      <dgm:t>
        <a:bodyPr/>
        <a:lstStyle/>
        <a:p>
          <a:endParaRPr lang="en-US"/>
        </a:p>
      </dgm:t>
    </dgm:pt>
    <dgm:pt modelId="{A56C2175-A650-453E-B854-4C891272251F}" type="pres">
      <dgm:prSet presAssocID="{3C875696-900C-4A90-BAD9-7BD409A05314}" presName="vert0" presStyleCnt="0">
        <dgm:presLayoutVars>
          <dgm:dir/>
          <dgm:animOne val="branch"/>
          <dgm:animLvl val="lvl"/>
        </dgm:presLayoutVars>
      </dgm:prSet>
      <dgm:spPr/>
    </dgm:pt>
    <dgm:pt modelId="{ECB4378F-3181-43B4-9F39-76C57835FC76}" type="pres">
      <dgm:prSet presAssocID="{8712C54E-1CEA-411F-8926-76FDDD33C0A4}" presName="thickLine" presStyleLbl="alignNode1" presStyleIdx="0" presStyleCnt="1"/>
      <dgm:spPr/>
    </dgm:pt>
    <dgm:pt modelId="{BA433571-4F87-4476-836A-B57B064EF92D}" type="pres">
      <dgm:prSet presAssocID="{8712C54E-1CEA-411F-8926-76FDDD33C0A4}" presName="horz1" presStyleCnt="0"/>
      <dgm:spPr/>
    </dgm:pt>
    <dgm:pt modelId="{396DE0CD-32AB-425D-9499-1EFCAC60974D}" type="pres">
      <dgm:prSet presAssocID="{8712C54E-1CEA-411F-8926-76FDDD33C0A4}" presName="tx1" presStyleLbl="revTx" presStyleIdx="0" presStyleCnt="14"/>
      <dgm:spPr/>
    </dgm:pt>
    <dgm:pt modelId="{36D5BC41-0E6B-4327-BB22-76980A028463}" type="pres">
      <dgm:prSet presAssocID="{8712C54E-1CEA-411F-8926-76FDDD33C0A4}" presName="vert1" presStyleCnt="0"/>
      <dgm:spPr/>
    </dgm:pt>
    <dgm:pt modelId="{8524D9EC-F133-4066-8201-E768B0C7326B}" type="pres">
      <dgm:prSet presAssocID="{2C0CB44C-31BD-42E7-9AEF-664A4886736F}" presName="vertSpace2a" presStyleCnt="0"/>
      <dgm:spPr/>
    </dgm:pt>
    <dgm:pt modelId="{17AC6761-AFB1-414D-9329-2C96431D9D26}" type="pres">
      <dgm:prSet presAssocID="{2C0CB44C-31BD-42E7-9AEF-664A4886736F}" presName="horz2" presStyleCnt="0"/>
      <dgm:spPr/>
    </dgm:pt>
    <dgm:pt modelId="{01946C00-A405-42D0-9D63-0372E9CE427A}" type="pres">
      <dgm:prSet presAssocID="{2C0CB44C-31BD-42E7-9AEF-664A4886736F}" presName="horzSpace2" presStyleCnt="0"/>
      <dgm:spPr/>
    </dgm:pt>
    <dgm:pt modelId="{620DA7AA-B16A-4D49-97E2-774A3E75DC84}" type="pres">
      <dgm:prSet presAssocID="{2C0CB44C-31BD-42E7-9AEF-664A4886736F}" presName="tx2" presStyleLbl="revTx" presStyleIdx="1" presStyleCnt="14"/>
      <dgm:spPr/>
    </dgm:pt>
    <dgm:pt modelId="{AE36D397-8417-4434-BAB6-F3F50786903F}" type="pres">
      <dgm:prSet presAssocID="{2C0CB44C-31BD-42E7-9AEF-664A4886736F}" presName="vert2" presStyleCnt="0"/>
      <dgm:spPr/>
    </dgm:pt>
    <dgm:pt modelId="{D75A462A-AC2D-4759-875A-1CF4CE120CA0}" type="pres">
      <dgm:prSet presAssocID="{2C0CB44C-31BD-42E7-9AEF-664A4886736F}" presName="thinLine2b" presStyleLbl="callout" presStyleIdx="0" presStyleCnt="11"/>
      <dgm:spPr/>
    </dgm:pt>
    <dgm:pt modelId="{7319A505-5037-41A8-8A47-D26F67D5CA36}" type="pres">
      <dgm:prSet presAssocID="{2C0CB44C-31BD-42E7-9AEF-664A4886736F}" presName="vertSpace2b" presStyleCnt="0"/>
      <dgm:spPr/>
    </dgm:pt>
    <dgm:pt modelId="{DEDF238B-137E-4D4C-B214-38FECE03A6B9}" type="pres">
      <dgm:prSet presAssocID="{C05F605E-CADF-40DE-BF1C-0DB2F1497564}" presName="horz2" presStyleCnt="0"/>
      <dgm:spPr/>
    </dgm:pt>
    <dgm:pt modelId="{04FDA19C-9552-4319-8748-B4D73EB78958}" type="pres">
      <dgm:prSet presAssocID="{C05F605E-CADF-40DE-BF1C-0DB2F1497564}" presName="horzSpace2" presStyleCnt="0"/>
      <dgm:spPr/>
    </dgm:pt>
    <dgm:pt modelId="{308B6954-1166-4C17-A507-E5C0FF27A901}" type="pres">
      <dgm:prSet presAssocID="{C05F605E-CADF-40DE-BF1C-0DB2F1497564}" presName="tx2" presStyleLbl="revTx" presStyleIdx="2" presStyleCnt="14"/>
      <dgm:spPr/>
    </dgm:pt>
    <dgm:pt modelId="{59E15963-D6F5-435A-AEB8-7DFB4195A071}" type="pres">
      <dgm:prSet presAssocID="{C05F605E-CADF-40DE-BF1C-0DB2F1497564}" presName="vert2" presStyleCnt="0"/>
      <dgm:spPr/>
    </dgm:pt>
    <dgm:pt modelId="{06BBCEFC-FF22-475B-BF78-B56E9E98F56E}" type="pres">
      <dgm:prSet presAssocID="{DC8C0A28-E323-46E7-B974-08C58285E6B4}" presName="horz3" presStyleCnt="0"/>
      <dgm:spPr/>
    </dgm:pt>
    <dgm:pt modelId="{8937A3E8-4297-4A04-9E57-D451C6BF4B4D}" type="pres">
      <dgm:prSet presAssocID="{DC8C0A28-E323-46E7-B974-08C58285E6B4}" presName="horzSpace3" presStyleCnt="0"/>
      <dgm:spPr/>
    </dgm:pt>
    <dgm:pt modelId="{B25090BB-FA53-40B7-8243-1260CCBC48F2}" type="pres">
      <dgm:prSet presAssocID="{DC8C0A28-E323-46E7-B974-08C58285E6B4}" presName="tx3" presStyleLbl="revTx" presStyleIdx="3" presStyleCnt="14"/>
      <dgm:spPr/>
    </dgm:pt>
    <dgm:pt modelId="{2C8FBA15-6C1C-43D6-AA4C-44175CA90228}" type="pres">
      <dgm:prSet presAssocID="{DC8C0A28-E323-46E7-B974-08C58285E6B4}" presName="vert3" presStyleCnt="0"/>
      <dgm:spPr/>
    </dgm:pt>
    <dgm:pt modelId="{6A8F4690-0C5F-4731-8FA7-6C7DB69A0A51}" type="pres">
      <dgm:prSet presAssocID="{C05F605E-CADF-40DE-BF1C-0DB2F1497564}" presName="thinLine2b" presStyleLbl="callout" presStyleIdx="1" presStyleCnt="11"/>
      <dgm:spPr/>
    </dgm:pt>
    <dgm:pt modelId="{0A3DA7A7-897D-482C-AB39-CE409FE045C9}" type="pres">
      <dgm:prSet presAssocID="{C05F605E-CADF-40DE-BF1C-0DB2F1497564}" presName="vertSpace2b" presStyleCnt="0"/>
      <dgm:spPr/>
    </dgm:pt>
    <dgm:pt modelId="{867A5558-EF79-4C08-8613-105971400000}" type="pres">
      <dgm:prSet presAssocID="{CB61F21A-79E1-4A48-83D7-D6A7DE8EF866}" presName="horz2" presStyleCnt="0"/>
      <dgm:spPr/>
    </dgm:pt>
    <dgm:pt modelId="{C95D8E68-D4F8-4880-9BDF-9DDBD7C01403}" type="pres">
      <dgm:prSet presAssocID="{CB61F21A-79E1-4A48-83D7-D6A7DE8EF866}" presName="horzSpace2" presStyleCnt="0"/>
      <dgm:spPr/>
    </dgm:pt>
    <dgm:pt modelId="{5FF5734A-1E35-462A-B473-E7D55F5B7A28}" type="pres">
      <dgm:prSet presAssocID="{CB61F21A-79E1-4A48-83D7-D6A7DE8EF866}" presName="tx2" presStyleLbl="revTx" presStyleIdx="4" presStyleCnt="14"/>
      <dgm:spPr/>
    </dgm:pt>
    <dgm:pt modelId="{9702313C-A9E4-4DEB-BEE8-742F4C63E7CA}" type="pres">
      <dgm:prSet presAssocID="{CB61F21A-79E1-4A48-83D7-D6A7DE8EF866}" presName="vert2" presStyleCnt="0"/>
      <dgm:spPr/>
    </dgm:pt>
    <dgm:pt modelId="{402412B0-ADB2-46AF-B3DA-78C334DACF65}" type="pres">
      <dgm:prSet presAssocID="{FD119D8D-AB9D-446B-8C0C-AB214F155F7C}" presName="horz3" presStyleCnt="0"/>
      <dgm:spPr/>
    </dgm:pt>
    <dgm:pt modelId="{FBD85D8C-37E4-4CFA-8155-81B84AF535C9}" type="pres">
      <dgm:prSet presAssocID="{FD119D8D-AB9D-446B-8C0C-AB214F155F7C}" presName="horzSpace3" presStyleCnt="0"/>
      <dgm:spPr/>
    </dgm:pt>
    <dgm:pt modelId="{3F309901-56D2-485E-B966-D4134355F469}" type="pres">
      <dgm:prSet presAssocID="{FD119D8D-AB9D-446B-8C0C-AB214F155F7C}" presName="tx3" presStyleLbl="revTx" presStyleIdx="5" presStyleCnt="14"/>
      <dgm:spPr/>
    </dgm:pt>
    <dgm:pt modelId="{37A88A6A-9900-4BCD-A313-456D7B468D25}" type="pres">
      <dgm:prSet presAssocID="{FD119D8D-AB9D-446B-8C0C-AB214F155F7C}" presName="vert3" presStyleCnt="0"/>
      <dgm:spPr/>
    </dgm:pt>
    <dgm:pt modelId="{8F19FD35-69D8-427E-AA0E-22765E64C258}" type="pres">
      <dgm:prSet presAssocID="{F3AD0ED0-20CA-4D13-9D14-4AE1397CB9E9}" presName="thinLine3" presStyleLbl="callout" presStyleIdx="2" presStyleCnt="11"/>
      <dgm:spPr/>
    </dgm:pt>
    <dgm:pt modelId="{C96F81D2-19F0-4ED0-91C4-0DE1F9FAFF12}" type="pres">
      <dgm:prSet presAssocID="{02389AD7-A7E8-480F-AA8E-B6388E1ADAEC}" presName="horz3" presStyleCnt="0"/>
      <dgm:spPr/>
    </dgm:pt>
    <dgm:pt modelId="{031A785C-990E-4782-8E33-4B7DD3CBF2F7}" type="pres">
      <dgm:prSet presAssocID="{02389AD7-A7E8-480F-AA8E-B6388E1ADAEC}" presName="horzSpace3" presStyleCnt="0"/>
      <dgm:spPr/>
    </dgm:pt>
    <dgm:pt modelId="{13FABEAA-D64B-4AFD-9A28-CEE221B7AD8F}" type="pres">
      <dgm:prSet presAssocID="{02389AD7-A7E8-480F-AA8E-B6388E1ADAEC}" presName="tx3" presStyleLbl="revTx" presStyleIdx="6" presStyleCnt="14"/>
      <dgm:spPr/>
    </dgm:pt>
    <dgm:pt modelId="{80F0E583-32BA-4B18-AC7F-6729B581D311}" type="pres">
      <dgm:prSet presAssocID="{02389AD7-A7E8-480F-AA8E-B6388E1ADAEC}" presName="vert3" presStyleCnt="0"/>
      <dgm:spPr/>
    </dgm:pt>
    <dgm:pt modelId="{8681F58A-5962-4207-8E81-AAB48B5B6891}" type="pres">
      <dgm:prSet presAssocID="{41EBC736-214C-418A-A543-767A88676B64}" presName="thinLine3" presStyleLbl="callout" presStyleIdx="3" presStyleCnt="11"/>
      <dgm:spPr/>
    </dgm:pt>
    <dgm:pt modelId="{B8DDD4D0-9424-4DC8-BF06-AA01F06DE992}" type="pres">
      <dgm:prSet presAssocID="{090AE912-B4C5-4E2D-9BA0-5C0FEFD7637D}" presName="horz3" presStyleCnt="0"/>
      <dgm:spPr/>
    </dgm:pt>
    <dgm:pt modelId="{0CE1AD62-C839-480F-9424-59A826689678}" type="pres">
      <dgm:prSet presAssocID="{090AE912-B4C5-4E2D-9BA0-5C0FEFD7637D}" presName="horzSpace3" presStyleCnt="0"/>
      <dgm:spPr/>
    </dgm:pt>
    <dgm:pt modelId="{960B3DAB-C4F1-486C-A011-534DA5D221BA}" type="pres">
      <dgm:prSet presAssocID="{090AE912-B4C5-4E2D-9BA0-5C0FEFD7637D}" presName="tx3" presStyleLbl="revTx" presStyleIdx="7" presStyleCnt="14"/>
      <dgm:spPr/>
    </dgm:pt>
    <dgm:pt modelId="{414C9763-3463-46F3-B635-B7AA28DDAE9D}" type="pres">
      <dgm:prSet presAssocID="{090AE912-B4C5-4E2D-9BA0-5C0FEFD7637D}" presName="vert3" presStyleCnt="0"/>
      <dgm:spPr/>
    </dgm:pt>
    <dgm:pt modelId="{CE5C89B1-7226-4649-B2C3-BA7CBD5E6E15}" type="pres">
      <dgm:prSet presAssocID="{CB61F21A-79E1-4A48-83D7-D6A7DE8EF866}" presName="thinLine2b" presStyleLbl="callout" presStyleIdx="4" presStyleCnt="11"/>
      <dgm:spPr/>
    </dgm:pt>
    <dgm:pt modelId="{BEE311EE-A7E4-4BBD-86B2-C7E63C4D1FE5}" type="pres">
      <dgm:prSet presAssocID="{CB61F21A-79E1-4A48-83D7-D6A7DE8EF866}" presName="vertSpace2b" presStyleCnt="0"/>
      <dgm:spPr/>
    </dgm:pt>
    <dgm:pt modelId="{12A48C89-39C6-4A1B-BC1F-0895E7EB378B}" type="pres">
      <dgm:prSet presAssocID="{8C4F50F2-297B-4C84-A2CA-53BFEE843248}" presName="horz2" presStyleCnt="0"/>
      <dgm:spPr/>
    </dgm:pt>
    <dgm:pt modelId="{FD85047E-A259-4DE5-A00D-3A1F4D7444E9}" type="pres">
      <dgm:prSet presAssocID="{8C4F50F2-297B-4C84-A2CA-53BFEE843248}" presName="horzSpace2" presStyleCnt="0"/>
      <dgm:spPr/>
    </dgm:pt>
    <dgm:pt modelId="{D545936D-779A-414D-B7E9-EBDC8826221F}" type="pres">
      <dgm:prSet presAssocID="{8C4F50F2-297B-4C84-A2CA-53BFEE843248}" presName="tx2" presStyleLbl="revTx" presStyleIdx="8" presStyleCnt="14"/>
      <dgm:spPr/>
    </dgm:pt>
    <dgm:pt modelId="{631CD2BF-209D-4AE6-9955-6A75CB237E46}" type="pres">
      <dgm:prSet presAssocID="{8C4F50F2-297B-4C84-A2CA-53BFEE843248}" presName="vert2" presStyleCnt="0"/>
      <dgm:spPr/>
    </dgm:pt>
    <dgm:pt modelId="{3FC7A060-DE6B-4582-A41D-733DAC97166F}" type="pres">
      <dgm:prSet presAssocID="{8C4F50F2-297B-4C84-A2CA-53BFEE843248}" presName="thinLine2b" presStyleLbl="callout" presStyleIdx="5" presStyleCnt="11"/>
      <dgm:spPr/>
    </dgm:pt>
    <dgm:pt modelId="{7A9E87DB-3906-4B4E-AF72-4F122DCF6EE4}" type="pres">
      <dgm:prSet presAssocID="{8C4F50F2-297B-4C84-A2CA-53BFEE843248}" presName="vertSpace2b" presStyleCnt="0"/>
      <dgm:spPr/>
    </dgm:pt>
    <dgm:pt modelId="{AD59D1A1-C4C7-431D-98F3-515DB7B05344}" type="pres">
      <dgm:prSet presAssocID="{1434ED26-564F-4305-9125-F921A7281E58}" presName="horz2" presStyleCnt="0"/>
      <dgm:spPr/>
    </dgm:pt>
    <dgm:pt modelId="{6679FB9A-4041-411B-8311-77FE00033A13}" type="pres">
      <dgm:prSet presAssocID="{1434ED26-564F-4305-9125-F921A7281E58}" presName="horzSpace2" presStyleCnt="0"/>
      <dgm:spPr/>
    </dgm:pt>
    <dgm:pt modelId="{ED853E1C-1FF8-41CA-A504-4BA6217155FD}" type="pres">
      <dgm:prSet presAssocID="{1434ED26-564F-4305-9125-F921A7281E58}" presName="tx2" presStyleLbl="revTx" presStyleIdx="9" presStyleCnt="14"/>
      <dgm:spPr/>
    </dgm:pt>
    <dgm:pt modelId="{23BA7077-F6FA-42FE-B716-582DB0B77B99}" type="pres">
      <dgm:prSet presAssocID="{1434ED26-564F-4305-9125-F921A7281E58}" presName="vert2" presStyleCnt="0"/>
      <dgm:spPr/>
    </dgm:pt>
    <dgm:pt modelId="{32C7526A-1B0C-4156-B998-5E3A8521E7D5}" type="pres">
      <dgm:prSet presAssocID="{1434ED26-564F-4305-9125-F921A7281E58}" presName="thinLine2b" presStyleLbl="callout" presStyleIdx="6" presStyleCnt="11"/>
      <dgm:spPr/>
    </dgm:pt>
    <dgm:pt modelId="{BE38D0F4-0D10-4078-9E3B-383038D36780}" type="pres">
      <dgm:prSet presAssocID="{1434ED26-564F-4305-9125-F921A7281E58}" presName="vertSpace2b" presStyleCnt="0"/>
      <dgm:spPr/>
    </dgm:pt>
    <dgm:pt modelId="{A57AAF11-41DE-4B5F-B579-00ADD29694EB}" type="pres">
      <dgm:prSet presAssocID="{EFD1D3C4-9751-4659-99E0-685374381D5B}" presName="horz2" presStyleCnt="0"/>
      <dgm:spPr/>
    </dgm:pt>
    <dgm:pt modelId="{8DB766F1-C075-4725-B5CE-E79015D458BD}" type="pres">
      <dgm:prSet presAssocID="{EFD1D3C4-9751-4659-99E0-685374381D5B}" presName="horzSpace2" presStyleCnt="0"/>
      <dgm:spPr/>
    </dgm:pt>
    <dgm:pt modelId="{C3B7C7CC-159C-41EE-A077-AE61E90E334B}" type="pres">
      <dgm:prSet presAssocID="{EFD1D3C4-9751-4659-99E0-685374381D5B}" presName="tx2" presStyleLbl="revTx" presStyleIdx="10" presStyleCnt="14"/>
      <dgm:spPr/>
    </dgm:pt>
    <dgm:pt modelId="{167D811F-9400-440F-BB4F-D811E3F62843}" type="pres">
      <dgm:prSet presAssocID="{EFD1D3C4-9751-4659-99E0-685374381D5B}" presName="vert2" presStyleCnt="0"/>
      <dgm:spPr/>
    </dgm:pt>
    <dgm:pt modelId="{CD588DF2-14F4-4C65-B212-7A2722B54C4C}" type="pres">
      <dgm:prSet presAssocID="{EFD1D3C4-9751-4659-99E0-685374381D5B}" presName="thinLine2b" presStyleLbl="callout" presStyleIdx="7" presStyleCnt="11"/>
      <dgm:spPr/>
    </dgm:pt>
    <dgm:pt modelId="{28B6F184-72AB-4B01-9DA3-67E5FDD19401}" type="pres">
      <dgm:prSet presAssocID="{EFD1D3C4-9751-4659-99E0-685374381D5B}" presName="vertSpace2b" presStyleCnt="0"/>
      <dgm:spPr/>
    </dgm:pt>
    <dgm:pt modelId="{08F956E8-C153-4006-9C4C-BCA7A0CB55C3}" type="pres">
      <dgm:prSet presAssocID="{6C929438-C6E2-4DEF-B8D5-F50D83CE9F33}" presName="horz2" presStyleCnt="0"/>
      <dgm:spPr/>
    </dgm:pt>
    <dgm:pt modelId="{D6FD8B8C-87B4-4557-88F6-BD57114DDFFC}" type="pres">
      <dgm:prSet presAssocID="{6C929438-C6E2-4DEF-B8D5-F50D83CE9F33}" presName="horzSpace2" presStyleCnt="0"/>
      <dgm:spPr/>
    </dgm:pt>
    <dgm:pt modelId="{25F7315C-A682-4447-8426-1BD74E975ED7}" type="pres">
      <dgm:prSet presAssocID="{6C929438-C6E2-4DEF-B8D5-F50D83CE9F33}" presName="tx2" presStyleLbl="revTx" presStyleIdx="11" presStyleCnt="14"/>
      <dgm:spPr/>
    </dgm:pt>
    <dgm:pt modelId="{8306E904-8644-46D9-A413-0F783E9C7FB9}" type="pres">
      <dgm:prSet presAssocID="{6C929438-C6E2-4DEF-B8D5-F50D83CE9F33}" presName="vert2" presStyleCnt="0"/>
      <dgm:spPr/>
    </dgm:pt>
    <dgm:pt modelId="{CAC8C4A0-D1E8-4991-8FAC-F3E7CCE1059A}" type="pres">
      <dgm:prSet presAssocID="{6C929438-C6E2-4DEF-B8D5-F50D83CE9F33}" presName="thinLine2b" presStyleLbl="callout" presStyleIdx="8" presStyleCnt="11"/>
      <dgm:spPr/>
    </dgm:pt>
    <dgm:pt modelId="{B30C3839-5BC9-468C-BFC1-BE8EE8369678}" type="pres">
      <dgm:prSet presAssocID="{6C929438-C6E2-4DEF-B8D5-F50D83CE9F33}" presName="vertSpace2b" presStyleCnt="0"/>
      <dgm:spPr/>
    </dgm:pt>
    <dgm:pt modelId="{0659DD3D-12AA-4D4C-BE25-DC0753C1168E}" type="pres">
      <dgm:prSet presAssocID="{450F131B-7938-43F0-A1B5-315202DB8A2C}" presName="horz2" presStyleCnt="0"/>
      <dgm:spPr/>
    </dgm:pt>
    <dgm:pt modelId="{A12EEF18-EF5E-4AE9-B775-97263A328B70}" type="pres">
      <dgm:prSet presAssocID="{450F131B-7938-43F0-A1B5-315202DB8A2C}" presName="horzSpace2" presStyleCnt="0"/>
      <dgm:spPr/>
    </dgm:pt>
    <dgm:pt modelId="{DC0D756A-7C79-4743-8C00-74039FD529FF}" type="pres">
      <dgm:prSet presAssocID="{450F131B-7938-43F0-A1B5-315202DB8A2C}" presName="tx2" presStyleLbl="revTx" presStyleIdx="12" presStyleCnt="14"/>
      <dgm:spPr/>
    </dgm:pt>
    <dgm:pt modelId="{B518FB51-9C4D-41A9-A9AA-C6C3D95E1ABD}" type="pres">
      <dgm:prSet presAssocID="{450F131B-7938-43F0-A1B5-315202DB8A2C}" presName="vert2" presStyleCnt="0"/>
      <dgm:spPr/>
    </dgm:pt>
    <dgm:pt modelId="{0C0DFE78-0DA6-4BC6-A180-94BC84438E84}" type="pres">
      <dgm:prSet presAssocID="{450F131B-7938-43F0-A1B5-315202DB8A2C}" presName="thinLine2b" presStyleLbl="callout" presStyleIdx="9" presStyleCnt="11"/>
      <dgm:spPr/>
    </dgm:pt>
    <dgm:pt modelId="{6FC561E6-7060-4EE1-8FE6-5829BC3AE2E0}" type="pres">
      <dgm:prSet presAssocID="{450F131B-7938-43F0-A1B5-315202DB8A2C}" presName="vertSpace2b" presStyleCnt="0"/>
      <dgm:spPr/>
    </dgm:pt>
    <dgm:pt modelId="{7F7EF331-5B60-4F7C-AB2C-EC643A49284E}" type="pres">
      <dgm:prSet presAssocID="{9F10993C-47BE-4A60-8664-A3F7522D7AB1}" presName="horz2" presStyleCnt="0"/>
      <dgm:spPr/>
    </dgm:pt>
    <dgm:pt modelId="{3026C798-FFB7-480A-991A-E3F0BBB42176}" type="pres">
      <dgm:prSet presAssocID="{9F10993C-47BE-4A60-8664-A3F7522D7AB1}" presName="horzSpace2" presStyleCnt="0"/>
      <dgm:spPr/>
    </dgm:pt>
    <dgm:pt modelId="{286B3044-B586-454F-B1C0-51C43F6BB337}" type="pres">
      <dgm:prSet presAssocID="{9F10993C-47BE-4A60-8664-A3F7522D7AB1}" presName="tx2" presStyleLbl="revTx" presStyleIdx="13" presStyleCnt="14"/>
      <dgm:spPr/>
    </dgm:pt>
    <dgm:pt modelId="{AEBCC4DA-1656-4AA4-965F-7690A6655E08}" type="pres">
      <dgm:prSet presAssocID="{9F10993C-47BE-4A60-8664-A3F7522D7AB1}" presName="vert2" presStyleCnt="0"/>
      <dgm:spPr/>
    </dgm:pt>
    <dgm:pt modelId="{C13FD07D-C35D-4A73-9D11-67BB275BBC47}" type="pres">
      <dgm:prSet presAssocID="{9F10993C-47BE-4A60-8664-A3F7522D7AB1}" presName="thinLine2b" presStyleLbl="callout" presStyleIdx="10" presStyleCnt="11"/>
      <dgm:spPr/>
    </dgm:pt>
    <dgm:pt modelId="{FB52299D-AD1F-472C-B183-AAB03DBFE285}" type="pres">
      <dgm:prSet presAssocID="{9F10993C-47BE-4A60-8664-A3F7522D7AB1}" presName="vertSpace2b" presStyleCnt="0"/>
      <dgm:spPr/>
    </dgm:pt>
  </dgm:ptLst>
  <dgm:cxnLst>
    <dgm:cxn modelId="{9EB89401-8EBD-4766-B57B-F6836C24180A}" type="presOf" srcId="{C05F605E-CADF-40DE-BF1C-0DB2F1497564}" destId="{308B6954-1166-4C17-A507-E5C0FF27A901}" srcOrd="0" destOrd="0" presId="urn:microsoft.com/office/officeart/2008/layout/LinedList"/>
    <dgm:cxn modelId="{CFC7A90E-E10E-4FC8-887D-E60CC30DB991}" type="presOf" srcId="{090AE912-B4C5-4E2D-9BA0-5C0FEFD7637D}" destId="{960B3DAB-C4F1-486C-A011-534DA5D221BA}" srcOrd="0" destOrd="0" presId="urn:microsoft.com/office/officeart/2008/layout/LinedList"/>
    <dgm:cxn modelId="{E6EAAD1E-93A1-4097-A18A-B0810AEC0610}" type="presOf" srcId="{EFD1D3C4-9751-4659-99E0-685374381D5B}" destId="{C3B7C7CC-159C-41EE-A077-AE61E90E334B}" srcOrd="0" destOrd="0" presId="urn:microsoft.com/office/officeart/2008/layout/LinedList"/>
    <dgm:cxn modelId="{47554B2B-810B-45A7-AA87-496391397C42}" srcId="{8712C54E-1CEA-411F-8926-76FDDD33C0A4}" destId="{CB61F21A-79E1-4A48-83D7-D6A7DE8EF866}" srcOrd="2" destOrd="0" parTransId="{A8F90B5C-45F7-47AD-BDE0-7BAD0FC5454A}" sibTransId="{6E0FC322-2CB3-4C8E-A9FA-010EC7496C11}"/>
    <dgm:cxn modelId="{323E8A2B-3238-4F3E-9627-741B58DCCA8D}" type="presOf" srcId="{450F131B-7938-43F0-A1B5-315202DB8A2C}" destId="{DC0D756A-7C79-4743-8C00-74039FD529FF}" srcOrd="0" destOrd="0" presId="urn:microsoft.com/office/officeart/2008/layout/LinedList"/>
    <dgm:cxn modelId="{9D10F763-030D-4D93-8298-DF19F8E9B832}" srcId="{8712C54E-1CEA-411F-8926-76FDDD33C0A4}" destId="{C05F605E-CADF-40DE-BF1C-0DB2F1497564}" srcOrd="1" destOrd="0" parTransId="{04544FC7-0DF9-4A2F-840C-47652F6EE1CD}" sibTransId="{2FB55824-4291-4213-B80B-37A325B06804}"/>
    <dgm:cxn modelId="{EB0A2866-A6E5-4E46-A561-B122C47AC211}" srcId="{8712C54E-1CEA-411F-8926-76FDDD33C0A4}" destId="{2C0CB44C-31BD-42E7-9AEF-664A4886736F}" srcOrd="0" destOrd="0" parTransId="{9DA4C163-676E-479B-BE8E-FA2B69DE711E}" sibTransId="{279D673B-414F-4FE6-B73E-933C867983F6}"/>
    <dgm:cxn modelId="{A54D4B46-E075-4D86-BDA9-AE2761560C27}" srcId="{8712C54E-1CEA-411F-8926-76FDDD33C0A4}" destId="{8C4F50F2-297B-4C84-A2CA-53BFEE843248}" srcOrd="3" destOrd="0" parTransId="{FB18B1D5-0EDA-4F26-B885-6B743BDFEC3F}" sibTransId="{F22AD9FC-7E50-4FB5-A845-F9AB9FADFBCA}"/>
    <dgm:cxn modelId="{5BA47775-42B6-4979-9C9C-46E51CFF0C0A}" srcId="{C05F605E-CADF-40DE-BF1C-0DB2F1497564}" destId="{DC8C0A28-E323-46E7-B974-08C58285E6B4}" srcOrd="0" destOrd="0" parTransId="{59A3ADB1-6355-4F29-8031-B8871DB0BE26}" sibTransId="{56B5C3AF-6206-40F2-8B78-ED66110F5D58}"/>
    <dgm:cxn modelId="{DDB16456-0236-45AC-BAB5-F6DB73E1C3CE}" srcId="{8712C54E-1CEA-411F-8926-76FDDD33C0A4}" destId="{1434ED26-564F-4305-9125-F921A7281E58}" srcOrd="4" destOrd="0" parTransId="{0456E2A7-61CB-4FB3-A2AD-C0C024003169}" sibTransId="{AB6194A7-2D8C-4E2D-A1BB-1C027964FDEF}"/>
    <dgm:cxn modelId="{575EE776-365D-4E6F-8F25-33992459F29F}" type="presOf" srcId="{2C0CB44C-31BD-42E7-9AEF-664A4886736F}" destId="{620DA7AA-B16A-4D49-97E2-774A3E75DC84}" srcOrd="0" destOrd="0" presId="urn:microsoft.com/office/officeart/2008/layout/LinedList"/>
    <dgm:cxn modelId="{2F0E6259-869C-47B1-BD9C-462A203E98D9}" srcId="{CB61F21A-79E1-4A48-83D7-D6A7DE8EF866}" destId="{02389AD7-A7E8-480F-AA8E-B6388E1ADAEC}" srcOrd="1" destOrd="0" parTransId="{E4060D9C-54F3-427A-B5F9-639B599D8419}" sibTransId="{41EBC736-214C-418A-A543-767A88676B64}"/>
    <dgm:cxn modelId="{DBA1117E-3197-4C35-8F41-098D5B9B3A1C}" srcId="{CB61F21A-79E1-4A48-83D7-D6A7DE8EF866}" destId="{090AE912-B4C5-4E2D-9BA0-5C0FEFD7637D}" srcOrd="2" destOrd="0" parTransId="{26EC6E30-19B8-4D4B-A5E3-B5A10E4B6CD5}" sibTransId="{536C3CC9-5B25-4FB5-B9E9-A54D47FDBE79}"/>
    <dgm:cxn modelId="{D413E491-C48C-4EDF-B9D2-5C07DE3638D8}" type="presOf" srcId="{3C875696-900C-4A90-BAD9-7BD409A05314}" destId="{A56C2175-A650-453E-B854-4C891272251F}" srcOrd="0" destOrd="0" presId="urn:microsoft.com/office/officeart/2008/layout/LinedList"/>
    <dgm:cxn modelId="{C39D04A0-DB2C-4309-A2A6-062BE2B82647}" type="presOf" srcId="{CB61F21A-79E1-4A48-83D7-D6A7DE8EF866}" destId="{5FF5734A-1E35-462A-B473-E7D55F5B7A28}" srcOrd="0" destOrd="0" presId="urn:microsoft.com/office/officeart/2008/layout/LinedList"/>
    <dgm:cxn modelId="{B9C21BA7-F5A2-43F8-9C3A-CC2D0DA13A31}" srcId="{8712C54E-1CEA-411F-8926-76FDDD33C0A4}" destId="{6C929438-C6E2-4DEF-B8D5-F50D83CE9F33}" srcOrd="6" destOrd="0" parTransId="{146DFC5F-1427-4FE2-A8B6-E473D626C7D8}" sibTransId="{CAE420B7-97EB-48A0-8227-6927299E22A6}"/>
    <dgm:cxn modelId="{03080FAC-F6DA-4612-A5D0-8E75132558CD}" type="presOf" srcId="{9F10993C-47BE-4A60-8664-A3F7522D7AB1}" destId="{286B3044-B586-454F-B1C0-51C43F6BB337}" srcOrd="0" destOrd="0" presId="urn:microsoft.com/office/officeart/2008/layout/LinedList"/>
    <dgm:cxn modelId="{5C1A85BD-C45B-4738-8F00-6933FF8B7546}" type="presOf" srcId="{8C4F50F2-297B-4C84-A2CA-53BFEE843248}" destId="{D545936D-779A-414D-B7E9-EBDC8826221F}" srcOrd="0" destOrd="0" presId="urn:microsoft.com/office/officeart/2008/layout/LinedList"/>
    <dgm:cxn modelId="{17EA66C6-B715-4959-9453-F99AB9AAA260}" srcId="{8712C54E-1CEA-411F-8926-76FDDD33C0A4}" destId="{9F10993C-47BE-4A60-8664-A3F7522D7AB1}" srcOrd="8" destOrd="0" parTransId="{1F2ECA79-E202-41A6-9007-9D0AED2B3E81}" sibTransId="{2876B702-14F3-469C-ABB8-9521A5A9F098}"/>
    <dgm:cxn modelId="{F9C481C7-3A0E-4055-A289-268381EC7F52}" srcId="{8712C54E-1CEA-411F-8926-76FDDD33C0A4}" destId="{EFD1D3C4-9751-4659-99E0-685374381D5B}" srcOrd="5" destOrd="0" parTransId="{6E2F6A99-AAAA-4C55-9444-53E1EAC6CC04}" sibTransId="{E9C09F64-9572-4118-8590-9AE9E3E611BD}"/>
    <dgm:cxn modelId="{80CA0ACA-F4D8-4FDD-9042-8155113161B5}" srcId="{8712C54E-1CEA-411F-8926-76FDDD33C0A4}" destId="{450F131B-7938-43F0-A1B5-315202DB8A2C}" srcOrd="7" destOrd="0" parTransId="{FDB1DDA0-2945-41A0-A087-417EF1FC7466}" sibTransId="{CD28AB21-AB8B-4FA4-915A-B43881D21159}"/>
    <dgm:cxn modelId="{9AF772CB-BA2D-4073-B3B7-8A77D831973F}" type="presOf" srcId="{6C929438-C6E2-4DEF-B8D5-F50D83CE9F33}" destId="{25F7315C-A682-4447-8426-1BD74E975ED7}" srcOrd="0" destOrd="0" presId="urn:microsoft.com/office/officeart/2008/layout/LinedList"/>
    <dgm:cxn modelId="{A2556ED0-91CA-473A-9CED-94981C3D4F7D}" type="presOf" srcId="{8712C54E-1CEA-411F-8926-76FDDD33C0A4}" destId="{396DE0CD-32AB-425D-9499-1EFCAC60974D}" srcOrd="0" destOrd="0" presId="urn:microsoft.com/office/officeart/2008/layout/LinedList"/>
    <dgm:cxn modelId="{928AA1DA-2A3D-4EE6-992C-6694E4ECBFCC}" type="presOf" srcId="{FD119D8D-AB9D-446B-8C0C-AB214F155F7C}" destId="{3F309901-56D2-485E-B966-D4134355F469}" srcOrd="0" destOrd="0" presId="urn:microsoft.com/office/officeart/2008/layout/LinedList"/>
    <dgm:cxn modelId="{725AE8DC-56A1-4ABC-B3E4-7A1F102564DF}" type="presOf" srcId="{DC8C0A28-E323-46E7-B974-08C58285E6B4}" destId="{B25090BB-FA53-40B7-8243-1260CCBC48F2}" srcOrd="0" destOrd="0" presId="urn:microsoft.com/office/officeart/2008/layout/LinedList"/>
    <dgm:cxn modelId="{89BAB9E4-EBB5-48D1-85B4-1ABEE4CA52C5}" type="presOf" srcId="{1434ED26-564F-4305-9125-F921A7281E58}" destId="{ED853E1C-1FF8-41CA-A504-4BA6217155FD}" srcOrd="0" destOrd="0" presId="urn:microsoft.com/office/officeart/2008/layout/LinedList"/>
    <dgm:cxn modelId="{4AB3E4EA-3FFF-4FFE-9176-EC2B9D3C394B}" srcId="{3C875696-900C-4A90-BAD9-7BD409A05314}" destId="{8712C54E-1CEA-411F-8926-76FDDD33C0A4}" srcOrd="0" destOrd="0" parTransId="{ECF72C74-BE04-4150-9179-BB413AB60200}" sibTransId="{B38F3E4B-0F6E-4CC0-A00A-A012CAA36784}"/>
    <dgm:cxn modelId="{19020BEB-6309-4A15-83A4-D10F2943C810}" type="presOf" srcId="{02389AD7-A7E8-480F-AA8E-B6388E1ADAEC}" destId="{13FABEAA-D64B-4AFD-9A28-CEE221B7AD8F}" srcOrd="0" destOrd="0" presId="urn:microsoft.com/office/officeart/2008/layout/LinedList"/>
    <dgm:cxn modelId="{8C8D9BFB-44AF-489F-86CB-89265D0D008F}" srcId="{CB61F21A-79E1-4A48-83D7-D6A7DE8EF866}" destId="{FD119D8D-AB9D-446B-8C0C-AB214F155F7C}" srcOrd="0" destOrd="0" parTransId="{D8A2549E-78AD-4287-8F32-C5AE86BB3E38}" sibTransId="{F3AD0ED0-20CA-4D13-9D14-4AE1397CB9E9}"/>
    <dgm:cxn modelId="{FBBD9647-5149-4C6E-9F1B-154009FDB8D4}" type="presParOf" srcId="{A56C2175-A650-453E-B854-4C891272251F}" destId="{ECB4378F-3181-43B4-9F39-76C57835FC76}" srcOrd="0" destOrd="0" presId="urn:microsoft.com/office/officeart/2008/layout/LinedList"/>
    <dgm:cxn modelId="{D8CB198B-C09F-47B0-A283-2E25F9385934}" type="presParOf" srcId="{A56C2175-A650-453E-B854-4C891272251F}" destId="{BA433571-4F87-4476-836A-B57B064EF92D}" srcOrd="1" destOrd="0" presId="urn:microsoft.com/office/officeart/2008/layout/LinedList"/>
    <dgm:cxn modelId="{E0AACD6E-6CCE-4F1E-BBF7-F488E8D5E8B0}" type="presParOf" srcId="{BA433571-4F87-4476-836A-B57B064EF92D}" destId="{396DE0CD-32AB-425D-9499-1EFCAC60974D}" srcOrd="0" destOrd="0" presId="urn:microsoft.com/office/officeart/2008/layout/LinedList"/>
    <dgm:cxn modelId="{67D8A7BC-1081-41AA-9420-F94589FEF3E6}" type="presParOf" srcId="{BA433571-4F87-4476-836A-B57B064EF92D}" destId="{36D5BC41-0E6B-4327-BB22-76980A028463}" srcOrd="1" destOrd="0" presId="urn:microsoft.com/office/officeart/2008/layout/LinedList"/>
    <dgm:cxn modelId="{04560EA0-618E-49D4-8CC5-6B74834B0104}" type="presParOf" srcId="{36D5BC41-0E6B-4327-BB22-76980A028463}" destId="{8524D9EC-F133-4066-8201-E768B0C7326B}" srcOrd="0" destOrd="0" presId="urn:microsoft.com/office/officeart/2008/layout/LinedList"/>
    <dgm:cxn modelId="{D480BB06-A0DF-4BD6-86A6-4A042319917F}" type="presParOf" srcId="{36D5BC41-0E6B-4327-BB22-76980A028463}" destId="{17AC6761-AFB1-414D-9329-2C96431D9D26}" srcOrd="1" destOrd="0" presId="urn:microsoft.com/office/officeart/2008/layout/LinedList"/>
    <dgm:cxn modelId="{E4D5F3A8-4EC9-4617-ADD2-3D73A2EE1680}" type="presParOf" srcId="{17AC6761-AFB1-414D-9329-2C96431D9D26}" destId="{01946C00-A405-42D0-9D63-0372E9CE427A}" srcOrd="0" destOrd="0" presId="urn:microsoft.com/office/officeart/2008/layout/LinedList"/>
    <dgm:cxn modelId="{69B796B5-A75B-49FB-A86A-19B9557C95B4}" type="presParOf" srcId="{17AC6761-AFB1-414D-9329-2C96431D9D26}" destId="{620DA7AA-B16A-4D49-97E2-774A3E75DC84}" srcOrd="1" destOrd="0" presId="urn:microsoft.com/office/officeart/2008/layout/LinedList"/>
    <dgm:cxn modelId="{B8C414AF-54AF-4305-9E9F-5190BE06E39A}" type="presParOf" srcId="{17AC6761-AFB1-414D-9329-2C96431D9D26}" destId="{AE36D397-8417-4434-BAB6-F3F50786903F}" srcOrd="2" destOrd="0" presId="urn:microsoft.com/office/officeart/2008/layout/LinedList"/>
    <dgm:cxn modelId="{2AA6FAA3-4561-49C1-934E-2610298480EB}" type="presParOf" srcId="{36D5BC41-0E6B-4327-BB22-76980A028463}" destId="{D75A462A-AC2D-4759-875A-1CF4CE120CA0}" srcOrd="2" destOrd="0" presId="urn:microsoft.com/office/officeart/2008/layout/LinedList"/>
    <dgm:cxn modelId="{6D115986-8DB8-4C0B-8135-C94CCEE3716F}" type="presParOf" srcId="{36D5BC41-0E6B-4327-BB22-76980A028463}" destId="{7319A505-5037-41A8-8A47-D26F67D5CA36}" srcOrd="3" destOrd="0" presId="urn:microsoft.com/office/officeart/2008/layout/LinedList"/>
    <dgm:cxn modelId="{52FAA999-33E8-4865-AE76-BFE3D80DB4B0}" type="presParOf" srcId="{36D5BC41-0E6B-4327-BB22-76980A028463}" destId="{DEDF238B-137E-4D4C-B214-38FECE03A6B9}" srcOrd="4" destOrd="0" presId="urn:microsoft.com/office/officeart/2008/layout/LinedList"/>
    <dgm:cxn modelId="{38D1E06B-F268-43CE-977E-33A5FCA787C0}" type="presParOf" srcId="{DEDF238B-137E-4D4C-B214-38FECE03A6B9}" destId="{04FDA19C-9552-4319-8748-B4D73EB78958}" srcOrd="0" destOrd="0" presId="urn:microsoft.com/office/officeart/2008/layout/LinedList"/>
    <dgm:cxn modelId="{636FED09-2BD9-4F13-BC08-0F38833748A9}" type="presParOf" srcId="{DEDF238B-137E-4D4C-B214-38FECE03A6B9}" destId="{308B6954-1166-4C17-A507-E5C0FF27A901}" srcOrd="1" destOrd="0" presId="urn:microsoft.com/office/officeart/2008/layout/LinedList"/>
    <dgm:cxn modelId="{BAA0A13A-3CDC-4533-89CF-D4CF1842BE06}" type="presParOf" srcId="{DEDF238B-137E-4D4C-B214-38FECE03A6B9}" destId="{59E15963-D6F5-435A-AEB8-7DFB4195A071}" srcOrd="2" destOrd="0" presId="urn:microsoft.com/office/officeart/2008/layout/LinedList"/>
    <dgm:cxn modelId="{3A25EFD7-3576-412D-BD51-D15E63BF07EB}" type="presParOf" srcId="{59E15963-D6F5-435A-AEB8-7DFB4195A071}" destId="{06BBCEFC-FF22-475B-BF78-B56E9E98F56E}" srcOrd="0" destOrd="0" presId="urn:microsoft.com/office/officeart/2008/layout/LinedList"/>
    <dgm:cxn modelId="{B3995E8F-04C4-43E9-BB08-51EA2B25E2C0}" type="presParOf" srcId="{06BBCEFC-FF22-475B-BF78-B56E9E98F56E}" destId="{8937A3E8-4297-4A04-9E57-D451C6BF4B4D}" srcOrd="0" destOrd="0" presId="urn:microsoft.com/office/officeart/2008/layout/LinedList"/>
    <dgm:cxn modelId="{EF08F238-BA4C-4192-AFCD-4A63E6378081}" type="presParOf" srcId="{06BBCEFC-FF22-475B-BF78-B56E9E98F56E}" destId="{B25090BB-FA53-40B7-8243-1260CCBC48F2}" srcOrd="1" destOrd="0" presId="urn:microsoft.com/office/officeart/2008/layout/LinedList"/>
    <dgm:cxn modelId="{D3A13F31-FE70-4CBE-B948-849E42F245C3}" type="presParOf" srcId="{06BBCEFC-FF22-475B-BF78-B56E9E98F56E}" destId="{2C8FBA15-6C1C-43D6-AA4C-44175CA90228}" srcOrd="2" destOrd="0" presId="urn:microsoft.com/office/officeart/2008/layout/LinedList"/>
    <dgm:cxn modelId="{BD2D2839-8BC4-4771-9382-8DA7B3392D44}" type="presParOf" srcId="{36D5BC41-0E6B-4327-BB22-76980A028463}" destId="{6A8F4690-0C5F-4731-8FA7-6C7DB69A0A51}" srcOrd="5" destOrd="0" presId="urn:microsoft.com/office/officeart/2008/layout/LinedList"/>
    <dgm:cxn modelId="{2DCEDD9D-9BCF-41AC-A6CD-6C9958E0BDE4}" type="presParOf" srcId="{36D5BC41-0E6B-4327-BB22-76980A028463}" destId="{0A3DA7A7-897D-482C-AB39-CE409FE045C9}" srcOrd="6" destOrd="0" presId="urn:microsoft.com/office/officeart/2008/layout/LinedList"/>
    <dgm:cxn modelId="{BDF0414F-4F4B-402D-AFE8-604420C9594C}" type="presParOf" srcId="{36D5BC41-0E6B-4327-BB22-76980A028463}" destId="{867A5558-EF79-4C08-8613-105971400000}" srcOrd="7" destOrd="0" presId="urn:microsoft.com/office/officeart/2008/layout/LinedList"/>
    <dgm:cxn modelId="{2620E2B1-E587-4654-864B-C76C7CF5B0BC}" type="presParOf" srcId="{867A5558-EF79-4C08-8613-105971400000}" destId="{C95D8E68-D4F8-4880-9BDF-9DDBD7C01403}" srcOrd="0" destOrd="0" presId="urn:microsoft.com/office/officeart/2008/layout/LinedList"/>
    <dgm:cxn modelId="{767AEC90-91FD-4449-8026-0856E254C0C4}" type="presParOf" srcId="{867A5558-EF79-4C08-8613-105971400000}" destId="{5FF5734A-1E35-462A-B473-E7D55F5B7A28}" srcOrd="1" destOrd="0" presId="urn:microsoft.com/office/officeart/2008/layout/LinedList"/>
    <dgm:cxn modelId="{478932AF-DE93-4288-9382-10FABF189405}" type="presParOf" srcId="{867A5558-EF79-4C08-8613-105971400000}" destId="{9702313C-A9E4-4DEB-BEE8-742F4C63E7CA}" srcOrd="2" destOrd="0" presId="urn:microsoft.com/office/officeart/2008/layout/LinedList"/>
    <dgm:cxn modelId="{FA6BCCDE-DEBC-4FB9-8DCA-66C0BC2E4209}" type="presParOf" srcId="{9702313C-A9E4-4DEB-BEE8-742F4C63E7CA}" destId="{402412B0-ADB2-46AF-B3DA-78C334DACF65}" srcOrd="0" destOrd="0" presId="urn:microsoft.com/office/officeart/2008/layout/LinedList"/>
    <dgm:cxn modelId="{00DD146D-39EB-4CE7-B48B-C531EB5FD642}" type="presParOf" srcId="{402412B0-ADB2-46AF-B3DA-78C334DACF65}" destId="{FBD85D8C-37E4-4CFA-8155-81B84AF535C9}" srcOrd="0" destOrd="0" presId="urn:microsoft.com/office/officeart/2008/layout/LinedList"/>
    <dgm:cxn modelId="{4170813E-4AF0-4578-BD39-141C1B1213C3}" type="presParOf" srcId="{402412B0-ADB2-46AF-B3DA-78C334DACF65}" destId="{3F309901-56D2-485E-B966-D4134355F469}" srcOrd="1" destOrd="0" presId="urn:microsoft.com/office/officeart/2008/layout/LinedList"/>
    <dgm:cxn modelId="{6F2CB98C-BD9D-4621-92C3-CF02DFA6C7B5}" type="presParOf" srcId="{402412B0-ADB2-46AF-B3DA-78C334DACF65}" destId="{37A88A6A-9900-4BCD-A313-456D7B468D25}" srcOrd="2" destOrd="0" presId="urn:microsoft.com/office/officeart/2008/layout/LinedList"/>
    <dgm:cxn modelId="{7B64AA91-DCED-4238-82AE-BE2D2248E63C}" type="presParOf" srcId="{9702313C-A9E4-4DEB-BEE8-742F4C63E7CA}" destId="{8F19FD35-69D8-427E-AA0E-22765E64C258}" srcOrd="1" destOrd="0" presId="urn:microsoft.com/office/officeart/2008/layout/LinedList"/>
    <dgm:cxn modelId="{EB6C7727-6D55-4EE5-A4E7-201646C05096}" type="presParOf" srcId="{9702313C-A9E4-4DEB-BEE8-742F4C63E7CA}" destId="{C96F81D2-19F0-4ED0-91C4-0DE1F9FAFF12}" srcOrd="2" destOrd="0" presId="urn:microsoft.com/office/officeart/2008/layout/LinedList"/>
    <dgm:cxn modelId="{C4AD0996-00A0-4F8C-83DE-B0415E0D093B}" type="presParOf" srcId="{C96F81D2-19F0-4ED0-91C4-0DE1F9FAFF12}" destId="{031A785C-990E-4782-8E33-4B7DD3CBF2F7}" srcOrd="0" destOrd="0" presId="urn:microsoft.com/office/officeart/2008/layout/LinedList"/>
    <dgm:cxn modelId="{A118E12B-CDDD-41F9-94DB-761F4FCA4067}" type="presParOf" srcId="{C96F81D2-19F0-4ED0-91C4-0DE1F9FAFF12}" destId="{13FABEAA-D64B-4AFD-9A28-CEE221B7AD8F}" srcOrd="1" destOrd="0" presId="urn:microsoft.com/office/officeart/2008/layout/LinedList"/>
    <dgm:cxn modelId="{11752CB0-48DE-4DCA-B368-13091A06216F}" type="presParOf" srcId="{C96F81D2-19F0-4ED0-91C4-0DE1F9FAFF12}" destId="{80F0E583-32BA-4B18-AC7F-6729B581D311}" srcOrd="2" destOrd="0" presId="urn:microsoft.com/office/officeart/2008/layout/LinedList"/>
    <dgm:cxn modelId="{865EC1D6-7B0B-4EA8-BABF-BFF7A6FB6882}" type="presParOf" srcId="{9702313C-A9E4-4DEB-BEE8-742F4C63E7CA}" destId="{8681F58A-5962-4207-8E81-AAB48B5B6891}" srcOrd="3" destOrd="0" presId="urn:microsoft.com/office/officeart/2008/layout/LinedList"/>
    <dgm:cxn modelId="{65E8B063-434F-49B0-80C1-6A16E1A242E1}" type="presParOf" srcId="{9702313C-A9E4-4DEB-BEE8-742F4C63E7CA}" destId="{B8DDD4D0-9424-4DC8-BF06-AA01F06DE992}" srcOrd="4" destOrd="0" presId="urn:microsoft.com/office/officeart/2008/layout/LinedList"/>
    <dgm:cxn modelId="{EAE50B8A-5E97-43E2-87FB-46282CF8149D}" type="presParOf" srcId="{B8DDD4D0-9424-4DC8-BF06-AA01F06DE992}" destId="{0CE1AD62-C839-480F-9424-59A826689678}" srcOrd="0" destOrd="0" presId="urn:microsoft.com/office/officeart/2008/layout/LinedList"/>
    <dgm:cxn modelId="{84D70E9F-6AC3-4330-8C69-FF3C1FE56041}" type="presParOf" srcId="{B8DDD4D0-9424-4DC8-BF06-AA01F06DE992}" destId="{960B3DAB-C4F1-486C-A011-534DA5D221BA}" srcOrd="1" destOrd="0" presId="urn:microsoft.com/office/officeart/2008/layout/LinedList"/>
    <dgm:cxn modelId="{63A0325B-656E-4FC2-AA05-64ACC563CD4D}" type="presParOf" srcId="{B8DDD4D0-9424-4DC8-BF06-AA01F06DE992}" destId="{414C9763-3463-46F3-B635-B7AA28DDAE9D}" srcOrd="2" destOrd="0" presId="urn:microsoft.com/office/officeart/2008/layout/LinedList"/>
    <dgm:cxn modelId="{510EF72F-5C2D-4682-8AF6-BBBA1E05BB56}" type="presParOf" srcId="{36D5BC41-0E6B-4327-BB22-76980A028463}" destId="{CE5C89B1-7226-4649-B2C3-BA7CBD5E6E15}" srcOrd="8" destOrd="0" presId="urn:microsoft.com/office/officeart/2008/layout/LinedList"/>
    <dgm:cxn modelId="{28565EBB-EFBD-41A3-8E51-CB98191A38B5}" type="presParOf" srcId="{36D5BC41-0E6B-4327-BB22-76980A028463}" destId="{BEE311EE-A7E4-4BBD-86B2-C7E63C4D1FE5}" srcOrd="9" destOrd="0" presId="urn:microsoft.com/office/officeart/2008/layout/LinedList"/>
    <dgm:cxn modelId="{D780D366-DB1D-4EF5-8D75-96E7CF992BCD}" type="presParOf" srcId="{36D5BC41-0E6B-4327-BB22-76980A028463}" destId="{12A48C89-39C6-4A1B-BC1F-0895E7EB378B}" srcOrd="10" destOrd="0" presId="urn:microsoft.com/office/officeart/2008/layout/LinedList"/>
    <dgm:cxn modelId="{BEA01CAC-6749-47B1-A0A2-3919F25A0612}" type="presParOf" srcId="{12A48C89-39C6-4A1B-BC1F-0895E7EB378B}" destId="{FD85047E-A259-4DE5-A00D-3A1F4D7444E9}" srcOrd="0" destOrd="0" presId="urn:microsoft.com/office/officeart/2008/layout/LinedList"/>
    <dgm:cxn modelId="{237064EF-8617-4ED7-B2DA-E40915B66E93}" type="presParOf" srcId="{12A48C89-39C6-4A1B-BC1F-0895E7EB378B}" destId="{D545936D-779A-414D-B7E9-EBDC8826221F}" srcOrd="1" destOrd="0" presId="urn:microsoft.com/office/officeart/2008/layout/LinedList"/>
    <dgm:cxn modelId="{EF005C7E-06A3-4A3F-AB7D-3CDAD323213A}" type="presParOf" srcId="{12A48C89-39C6-4A1B-BC1F-0895E7EB378B}" destId="{631CD2BF-209D-4AE6-9955-6A75CB237E46}" srcOrd="2" destOrd="0" presId="urn:microsoft.com/office/officeart/2008/layout/LinedList"/>
    <dgm:cxn modelId="{D9DAE8A0-DC76-4FA7-8448-3B5B2F0D498D}" type="presParOf" srcId="{36D5BC41-0E6B-4327-BB22-76980A028463}" destId="{3FC7A060-DE6B-4582-A41D-733DAC97166F}" srcOrd="11" destOrd="0" presId="urn:microsoft.com/office/officeart/2008/layout/LinedList"/>
    <dgm:cxn modelId="{CBBBB1C5-2BF1-43A4-9380-B69B1B012E42}" type="presParOf" srcId="{36D5BC41-0E6B-4327-BB22-76980A028463}" destId="{7A9E87DB-3906-4B4E-AF72-4F122DCF6EE4}" srcOrd="12" destOrd="0" presId="urn:microsoft.com/office/officeart/2008/layout/LinedList"/>
    <dgm:cxn modelId="{FB2B27C5-8A2A-486C-8B83-503D5BD9B7C9}" type="presParOf" srcId="{36D5BC41-0E6B-4327-BB22-76980A028463}" destId="{AD59D1A1-C4C7-431D-98F3-515DB7B05344}" srcOrd="13" destOrd="0" presId="urn:microsoft.com/office/officeart/2008/layout/LinedList"/>
    <dgm:cxn modelId="{328582D4-C6A6-4B17-A721-8811D145C938}" type="presParOf" srcId="{AD59D1A1-C4C7-431D-98F3-515DB7B05344}" destId="{6679FB9A-4041-411B-8311-77FE00033A13}" srcOrd="0" destOrd="0" presId="urn:microsoft.com/office/officeart/2008/layout/LinedList"/>
    <dgm:cxn modelId="{7BBD0300-6DD3-4D74-85F5-5C221FDF351D}" type="presParOf" srcId="{AD59D1A1-C4C7-431D-98F3-515DB7B05344}" destId="{ED853E1C-1FF8-41CA-A504-4BA6217155FD}" srcOrd="1" destOrd="0" presId="urn:microsoft.com/office/officeart/2008/layout/LinedList"/>
    <dgm:cxn modelId="{9A0D20EE-EB8B-41E0-BA97-1D5E46A5DC64}" type="presParOf" srcId="{AD59D1A1-C4C7-431D-98F3-515DB7B05344}" destId="{23BA7077-F6FA-42FE-B716-582DB0B77B99}" srcOrd="2" destOrd="0" presId="urn:microsoft.com/office/officeart/2008/layout/LinedList"/>
    <dgm:cxn modelId="{264DB4CC-480A-4433-9924-06D52A2FBD5A}" type="presParOf" srcId="{36D5BC41-0E6B-4327-BB22-76980A028463}" destId="{32C7526A-1B0C-4156-B998-5E3A8521E7D5}" srcOrd="14" destOrd="0" presId="urn:microsoft.com/office/officeart/2008/layout/LinedList"/>
    <dgm:cxn modelId="{F43C788D-71FD-493A-8103-CDFF4ACF5AD8}" type="presParOf" srcId="{36D5BC41-0E6B-4327-BB22-76980A028463}" destId="{BE38D0F4-0D10-4078-9E3B-383038D36780}" srcOrd="15" destOrd="0" presId="urn:microsoft.com/office/officeart/2008/layout/LinedList"/>
    <dgm:cxn modelId="{49F8E597-7AA8-4437-B253-A8E1D545BDCB}" type="presParOf" srcId="{36D5BC41-0E6B-4327-BB22-76980A028463}" destId="{A57AAF11-41DE-4B5F-B579-00ADD29694EB}" srcOrd="16" destOrd="0" presId="urn:microsoft.com/office/officeart/2008/layout/LinedList"/>
    <dgm:cxn modelId="{45DFAC95-2AAF-4F14-A58A-378F5602ECEE}" type="presParOf" srcId="{A57AAF11-41DE-4B5F-B579-00ADD29694EB}" destId="{8DB766F1-C075-4725-B5CE-E79015D458BD}" srcOrd="0" destOrd="0" presId="urn:microsoft.com/office/officeart/2008/layout/LinedList"/>
    <dgm:cxn modelId="{90A3495D-5007-46B2-8142-1836D24C86E5}" type="presParOf" srcId="{A57AAF11-41DE-4B5F-B579-00ADD29694EB}" destId="{C3B7C7CC-159C-41EE-A077-AE61E90E334B}" srcOrd="1" destOrd="0" presId="urn:microsoft.com/office/officeart/2008/layout/LinedList"/>
    <dgm:cxn modelId="{758724EE-617A-4E9A-8B4A-D347AB369485}" type="presParOf" srcId="{A57AAF11-41DE-4B5F-B579-00ADD29694EB}" destId="{167D811F-9400-440F-BB4F-D811E3F62843}" srcOrd="2" destOrd="0" presId="urn:microsoft.com/office/officeart/2008/layout/LinedList"/>
    <dgm:cxn modelId="{31869D90-FD83-4F4E-9EC1-CF1A45C954BA}" type="presParOf" srcId="{36D5BC41-0E6B-4327-BB22-76980A028463}" destId="{CD588DF2-14F4-4C65-B212-7A2722B54C4C}" srcOrd="17" destOrd="0" presId="urn:microsoft.com/office/officeart/2008/layout/LinedList"/>
    <dgm:cxn modelId="{786CF392-F447-443F-86FC-1D2AFA77F15B}" type="presParOf" srcId="{36D5BC41-0E6B-4327-BB22-76980A028463}" destId="{28B6F184-72AB-4B01-9DA3-67E5FDD19401}" srcOrd="18" destOrd="0" presId="urn:microsoft.com/office/officeart/2008/layout/LinedList"/>
    <dgm:cxn modelId="{2D02782E-6A9C-464E-A302-8706706AE95A}" type="presParOf" srcId="{36D5BC41-0E6B-4327-BB22-76980A028463}" destId="{08F956E8-C153-4006-9C4C-BCA7A0CB55C3}" srcOrd="19" destOrd="0" presId="urn:microsoft.com/office/officeart/2008/layout/LinedList"/>
    <dgm:cxn modelId="{8DF8BBCD-D624-4155-9F72-79BD80DC4F30}" type="presParOf" srcId="{08F956E8-C153-4006-9C4C-BCA7A0CB55C3}" destId="{D6FD8B8C-87B4-4557-88F6-BD57114DDFFC}" srcOrd="0" destOrd="0" presId="urn:microsoft.com/office/officeart/2008/layout/LinedList"/>
    <dgm:cxn modelId="{F6D1B329-2A5E-4AB7-9360-E121ADC0C724}" type="presParOf" srcId="{08F956E8-C153-4006-9C4C-BCA7A0CB55C3}" destId="{25F7315C-A682-4447-8426-1BD74E975ED7}" srcOrd="1" destOrd="0" presId="urn:microsoft.com/office/officeart/2008/layout/LinedList"/>
    <dgm:cxn modelId="{47281E79-0849-4F1F-ACDC-5D5C7CC66011}" type="presParOf" srcId="{08F956E8-C153-4006-9C4C-BCA7A0CB55C3}" destId="{8306E904-8644-46D9-A413-0F783E9C7FB9}" srcOrd="2" destOrd="0" presId="urn:microsoft.com/office/officeart/2008/layout/LinedList"/>
    <dgm:cxn modelId="{4F8F40C5-7647-4D63-AD4D-0E225DA02514}" type="presParOf" srcId="{36D5BC41-0E6B-4327-BB22-76980A028463}" destId="{CAC8C4A0-D1E8-4991-8FAC-F3E7CCE1059A}" srcOrd="20" destOrd="0" presId="urn:microsoft.com/office/officeart/2008/layout/LinedList"/>
    <dgm:cxn modelId="{DE18562E-A5C9-49AA-A538-FD2D1C5D3BDA}" type="presParOf" srcId="{36D5BC41-0E6B-4327-BB22-76980A028463}" destId="{B30C3839-5BC9-468C-BFC1-BE8EE8369678}" srcOrd="21" destOrd="0" presId="urn:microsoft.com/office/officeart/2008/layout/LinedList"/>
    <dgm:cxn modelId="{57E52B71-11A2-4068-B3EE-5CB703E76C3D}" type="presParOf" srcId="{36D5BC41-0E6B-4327-BB22-76980A028463}" destId="{0659DD3D-12AA-4D4C-BE25-DC0753C1168E}" srcOrd="22" destOrd="0" presId="urn:microsoft.com/office/officeart/2008/layout/LinedList"/>
    <dgm:cxn modelId="{AD81F3F1-587C-438C-A0A3-62B33A7CE974}" type="presParOf" srcId="{0659DD3D-12AA-4D4C-BE25-DC0753C1168E}" destId="{A12EEF18-EF5E-4AE9-B775-97263A328B70}" srcOrd="0" destOrd="0" presId="urn:microsoft.com/office/officeart/2008/layout/LinedList"/>
    <dgm:cxn modelId="{6E9C93F9-0EFE-43AE-B5AF-41C993860FC7}" type="presParOf" srcId="{0659DD3D-12AA-4D4C-BE25-DC0753C1168E}" destId="{DC0D756A-7C79-4743-8C00-74039FD529FF}" srcOrd="1" destOrd="0" presId="urn:microsoft.com/office/officeart/2008/layout/LinedList"/>
    <dgm:cxn modelId="{DFB7BC3A-C58E-440E-86A8-7CE5A6F87B2D}" type="presParOf" srcId="{0659DD3D-12AA-4D4C-BE25-DC0753C1168E}" destId="{B518FB51-9C4D-41A9-A9AA-C6C3D95E1ABD}" srcOrd="2" destOrd="0" presId="urn:microsoft.com/office/officeart/2008/layout/LinedList"/>
    <dgm:cxn modelId="{0C23EEF3-2B17-437C-BD16-B724EEFE7338}" type="presParOf" srcId="{36D5BC41-0E6B-4327-BB22-76980A028463}" destId="{0C0DFE78-0DA6-4BC6-A180-94BC84438E84}" srcOrd="23" destOrd="0" presId="urn:microsoft.com/office/officeart/2008/layout/LinedList"/>
    <dgm:cxn modelId="{30949382-1481-4EE6-9B85-F51EC9128EE2}" type="presParOf" srcId="{36D5BC41-0E6B-4327-BB22-76980A028463}" destId="{6FC561E6-7060-4EE1-8FE6-5829BC3AE2E0}" srcOrd="24" destOrd="0" presId="urn:microsoft.com/office/officeart/2008/layout/LinedList"/>
    <dgm:cxn modelId="{B504534E-5840-4C52-AFC3-75ED989A2002}" type="presParOf" srcId="{36D5BC41-0E6B-4327-BB22-76980A028463}" destId="{7F7EF331-5B60-4F7C-AB2C-EC643A49284E}" srcOrd="25" destOrd="0" presId="urn:microsoft.com/office/officeart/2008/layout/LinedList"/>
    <dgm:cxn modelId="{D7CB67BD-12F5-4651-8695-FBB3B9120F38}" type="presParOf" srcId="{7F7EF331-5B60-4F7C-AB2C-EC643A49284E}" destId="{3026C798-FFB7-480A-991A-E3F0BBB42176}" srcOrd="0" destOrd="0" presId="urn:microsoft.com/office/officeart/2008/layout/LinedList"/>
    <dgm:cxn modelId="{702E4B29-BEEE-4650-8EA1-A74C8038385A}" type="presParOf" srcId="{7F7EF331-5B60-4F7C-AB2C-EC643A49284E}" destId="{286B3044-B586-454F-B1C0-51C43F6BB337}" srcOrd="1" destOrd="0" presId="urn:microsoft.com/office/officeart/2008/layout/LinedList"/>
    <dgm:cxn modelId="{75187AEB-91FF-4F21-9E59-BBED6D5A646E}" type="presParOf" srcId="{7F7EF331-5B60-4F7C-AB2C-EC643A49284E}" destId="{AEBCC4DA-1656-4AA4-965F-7690A6655E08}" srcOrd="2" destOrd="0" presId="urn:microsoft.com/office/officeart/2008/layout/LinedList"/>
    <dgm:cxn modelId="{ACF05D55-21C7-4C09-A0AF-0C30789DC2D9}" type="presParOf" srcId="{36D5BC41-0E6B-4327-BB22-76980A028463}" destId="{C13FD07D-C35D-4A73-9D11-67BB275BBC47}" srcOrd="26" destOrd="0" presId="urn:microsoft.com/office/officeart/2008/layout/LinedList"/>
    <dgm:cxn modelId="{97E7242A-B5C7-4AF3-8F99-90A776FD769F}" type="presParOf" srcId="{36D5BC41-0E6B-4327-BB22-76980A028463}" destId="{FB52299D-AD1F-472C-B183-AAB03DBFE285}"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3C6137-554D-4A5B-89AF-F8D7C4FD9C65}"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996D79CE-FCD9-4828-A805-287D436ECD8A}">
      <dgm:prSet/>
      <dgm:spPr/>
      <dgm:t>
        <a:bodyPr/>
        <a:lstStyle/>
        <a:p>
          <a:r>
            <a:rPr lang="en-US" dirty="0"/>
            <a:t>Controversial diagnosis in adolescents</a:t>
          </a:r>
        </a:p>
      </dgm:t>
    </dgm:pt>
    <dgm:pt modelId="{C3CFCFBA-3AB7-4264-8B48-59A948F0A692}" type="parTrans" cxnId="{26DBE83F-40AB-4EDE-8CE1-45AD53578374}">
      <dgm:prSet/>
      <dgm:spPr/>
      <dgm:t>
        <a:bodyPr/>
        <a:lstStyle/>
        <a:p>
          <a:endParaRPr lang="en-US"/>
        </a:p>
      </dgm:t>
    </dgm:pt>
    <dgm:pt modelId="{DB0988F7-CFE3-4015-A34B-AC0C1AB307DC}" type="sibTrans" cxnId="{26DBE83F-40AB-4EDE-8CE1-45AD53578374}">
      <dgm:prSet/>
      <dgm:spPr/>
      <dgm:t>
        <a:bodyPr/>
        <a:lstStyle/>
        <a:p>
          <a:endParaRPr lang="en-US"/>
        </a:p>
      </dgm:t>
    </dgm:pt>
    <dgm:pt modelId="{E0174E20-68D1-4F3B-930C-289E87557FD0}">
      <dgm:prSet/>
      <dgm:spPr/>
      <dgm:t>
        <a:bodyPr/>
        <a:lstStyle/>
        <a:p>
          <a:r>
            <a:rPr lang="en-US"/>
            <a:t>Likely different phenotypes</a:t>
          </a:r>
        </a:p>
      </dgm:t>
    </dgm:pt>
    <dgm:pt modelId="{70353D7C-D829-4CAE-9EAA-FAA2CF0EAFC6}" type="parTrans" cxnId="{96BB4874-67AF-4298-A80C-6C41E8F083B3}">
      <dgm:prSet/>
      <dgm:spPr/>
      <dgm:t>
        <a:bodyPr/>
        <a:lstStyle/>
        <a:p>
          <a:endParaRPr lang="en-US"/>
        </a:p>
      </dgm:t>
    </dgm:pt>
    <dgm:pt modelId="{B742588F-926A-4CAE-96B8-4FB6D4923CC4}" type="sibTrans" cxnId="{96BB4874-67AF-4298-A80C-6C41E8F083B3}">
      <dgm:prSet/>
      <dgm:spPr/>
      <dgm:t>
        <a:bodyPr/>
        <a:lstStyle/>
        <a:p>
          <a:endParaRPr lang="en-US"/>
        </a:p>
      </dgm:t>
    </dgm:pt>
    <dgm:pt modelId="{8178F0B4-3B43-4ABA-8BC3-9073A76F6C3D}">
      <dgm:prSet/>
      <dgm:spPr/>
      <dgm:t>
        <a:bodyPr/>
        <a:lstStyle/>
        <a:p>
          <a:r>
            <a:rPr lang="en-US"/>
            <a:t>Androgen Excess Society diagnostic criteria</a:t>
          </a:r>
        </a:p>
      </dgm:t>
    </dgm:pt>
    <dgm:pt modelId="{8CC5E8B0-8D39-4F23-8026-1F74C2872710}" type="parTrans" cxnId="{987DBA90-651E-4818-B4BC-26AC47C3285C}">
      <dgm:prSet/>
      <dgm:spPr/>
      <dgm:t>
        <a:bodyPr/>
        <a:lstStyle/>
        <a:p>
          <a:endParaRPr lang="en-US"/>
        </a:p>
      </dgm:t>
    </dgm:pt>
    <dgm:pt modelId="{11C3F181-D1DC-47ED-8E71-7E3EBD81BE21}" type="sibTrans" cxnId="{987DBA90-651E-4818-B4BC-26AC47C3285C}">
      <dgm:prSet/>
      <dgm:spPr/>
      <dgm:t>
        <a:bodyPr/>
        <a:lstStyle/>
        <a:p>
          <a:endParaRPr lang="en-US"/>
        </a:p>
      </dgm:t>
    </dgm:pt>
    <dgm:pt modelId="{B9F70784-D6C8-401A-AFF8-7A5795067AD5}">
      <dgm:prSet/>
      <dgm:spPr/>
      <dgm:t>
        <a:bodyPr/>
        <a:lstStyle/>
        <a:p>
          <a:r>
            <a:rPr lang="en-US"/>
            <a:t>Clinical or serum hyperandrogenism</a:t>
          </a:r>
        </a:p>
      </dgm:t>
    </dgm:pt>
    <dgm:pt modelId="{BC45DB15-5DF0-4525-A6D2-0033BC8092D4}" type="parTrans" cxnId="{3E0A6C8E-C361-4D54-A4F2-6607A43C3F9D}">
      <dgm:prSet/>
      <dgm:spPr/>
      <dgm:t>
        <a:bodyPr/>
        <a:lstStyle/>
        <a:p>
          <a:endParaRPr lang="en-US"/>
        </a:p>
      </dgm:t>
    </dgm:pt>
    <dgm:pt modelId="{1435CA55-939B-40F9-AD03-0BDCF580B602}" type="sibTrans" cxnId="{3E0A6C8E-C361-4D54-A4F2-6607A43C3F9D}">
      <dgm:prSet/>
      <dgm:spPr/>
      <dgm:t>
        <a:bodyPr/>
        <a:lstStyle/>
        <a:p>
          <a:endParaRPr lang="en-US"/>
        </a:p>
      </dgm:t>
    </dgm:pt>
    <dgm:pt modelId="{09F45DB8-268C-45CA-B791-2C58FD6A49C5}">
      <dgm:prSet/>
      <dgm:spPr/>
      <dgm:t>
        <a:bodyPr/>
        <a:lstStyle/>
        <a:p>
          <a:r>
            <a:rPr lang="en-US" dirty="0"/>
            <a:t>Ovulatory dysfunction (irregular periods)</a:t>
          </a:r>
        </a:p>
      </dgm:t>
    </dgm:pt>
    <dgm:pt modelId="{D1B861FC-929B-4BAD-A5AE-612B9DAE7261}" type="parTrans" cxnId="{D78DE366-844E-4DF1-938A-7E78D7E15C50}">
      <dgm:prSet/>
      <dgm:spPr/>
      <dgm:t>
        <a:bodyPr/>
        <a:lstStyle/>
        <a:p>
          <a:endParaRPr lang="en-US"/>
        </a:p>
      </dgm:t>
    </dgm:pt>
    <dgm:pt modelId="{E1572317-2F7C-4976-8DDC-54D65242F79A}" type="sibTrans" cxnId="{D78DE366-844E-4DF1-938A-7E78D7E15C50}">
      <dgm:prSet/>
      <dgm:spPr/>
      <dgm:t>
        <a:bodyPr/>
        <a:lstStyle/>
        <a:p>
          <a:endParaRPr lang="en-US"/>
        </a:p>
      </dgm:t>
    </dgm:pt>
    <dgm:pt modelId="{C7BC27D4-D2FF-4C3E-9261-234FCAECEC47}">
      <dgm:prSet/>
      <dgm:spPr/>
      <dgm:t>
        <a:bodyPr/>
        <a:lstStyle/>
        <a:p>
          <a:r>
            <a:rPr lang="en-US"/>
            <a:t>Importance of diagnosis &amp; treatment</a:t>
          </a:r>
        </a:p>
      </dgm:t>
    </dgm:pt>
    <dgm:pt modelId="{25077023-CF5B-4676-805A-16C5A3EA7A74}" type="parTrans" cxnId="{483854B3-6EE3-4C11-AE43-A11218E51800}">
      <dgm:prSet/>
      <dgm:spPr/>
      <dgm:t>
        <a:bodyPr/>
        <a:lstStyle/>
        <a:p>
          <a:endParaRPr lang="en-US"/>
        </a:p>
      </dgm:t>
    </dgm:pt>
    <dgm:pt modelId="{994677F0-35B8-4A02-80F0-D321BA0B5DC9}" type="sibTrans" cxnId="{483854B3-6EE3-4C11-AE43-A11218E51800}">
      <dgm:prSet/>
      <dgm:spPr/>
      <dgm:t>
        <a:bodyPr/>
        <a:lstStyle/>
        <a:p>
          <a:endParaRPr lang="en-US"/>
        </a:p>
      </dgm:t>
    </dgm:pt>
    <dgm:pt modelId="{554B7D50-6275-4E0E-B215-4866E01A4C49}">
      <dgm:prSet/>
      <dgm:spPr/>
      <dgm:t>
        <a:bodyPr/>
        <a:lstStyle/>
        <a:p>
          <a:r>
            <a:rPr lang="en-US" b="1"/>
            <a:t>Protection of endometrium</a:t>
          </a:r>
          <a:endParaRPr lang="en-US"/>
        </a:p>
      </dgm:t>
    </dgm:pt>
    <dgm:pt modelId="{E57D79DC-4906-4444-9D33-4054FED17BDD}" type="parTrans" cxnId="{C8DF983B-9A4C-45F0-BF6F-23A3F4B3B30F}">
      <dgm:prSet/>
      <dgm:spPr/>
      <dgm:t>
        <a:bodyPr/>
        <a:lstStyle/>
        <a:p>
          <a:endParaRPr lang="en-US"/>
        </a:p>
      </dgm:t>
    </dgm:pt>
    <dgm:pt modelId="{9AAECD11-7152-4C15-89E7-7281DC143CF8}" type="sibTrans" cxnId="{C8DF983B-9A4C-45F0-BF6F-23A3F4B3B30F}">
      <dgm:prSet/>
      <dgm:spPr/>
      <dgm:t>
        <a:bodyPr/>
        <a:lstStyle/>
        <a:p>
          <a:endParaRPr lang="en-US"/>
        </a:p>
      </dgm:t>
    </dgm:pt>
    <dgm:pt modelId="{4E6665B9-F458-440A-8B59-8C5A07BFD48D}">
      <dgm:prSet/>
      <dgm:spPr/>
      <dgm:t>
        <a:bodyPr/>
        <a:lstStyle/>
        <a:p>
          <a:r>
            <a:rPr lang="en-US" b="1" dirty="0"/>
            <a:t>Management of irregular menses</a:t>
          </a:r>
          <a:endParaRPr lang="en-US" dirty="0"/>
        </a:p>
      </dgm:t>
    </dgm:pt>
    <dgm:pt modelId="{0A2D3C24-E6D0-44D5-971D-4325D3D6DB08}" type="parTrans" cxnId="{030AB88E-D015-49DE-B121-BB582243DD1B}">
      <dgm:prSet/>
      <dgm:spPr/>
      <dgm:t>
        <a:bodyPr/>
        <a:lstStyle/>
        <a:p>
          <a:endParaRPr lang="en-US"/>
        </a:p>
      </dgm:t>
    </dgm:pt>
    <dgm:pt modelId="{885F936A-AA3F-4354-A961-0186D9172F8A}" type="sibTrans" cxnId="{030AB88E-D015-49DE-B121-BB582243DD1B}">
      <dgm:prSet/>
      <dgm:spPr/>
      <dgm:t>
        <a:bodyPr/>
        <a:lstStyle/>
        <a:p>
          <a:endParaRPr lang="en-US"/>
        </a:p>
      </dgm:t>
    </dgm:pt>
    <dgm:pt modelId="{730EBAC8-64D0-4710-B8D7-20CB525228F4}">
      <dgm:prSet/>
      <dgm:spPr/>
      <dgm:t>
        <a:bodyPr/>
        <a:lstStyle/>
        <a:p>
          <a:r>
            <a:rPr lang="en-US"/>
            <a:t>Reduction in hirsutism and acne</a:t>
          </a:r>
        </a:p>
      </dgm:t>
    </dgm:pt>
    <dgm:pt modelId="{66A41C88-77E2-4290-9AD4-275600568860}" type="parTrans" cxnId="{C0945845-EEE7-4B8F-8AD0-C95A9D80B844}">
      <dgm:prSet/>
      <dgm:spPr/>
      <dgm:t>
        <a:bodyPr/>
        <a:lstStyle/>
        <a:p>
          <a:endParaRPr lang="en-US"/>
        </a:p>
      </dgm:t>
    </dgm:pt>
    <dgm:pt modelId="{7FD6B67F-B6AE-43A3-BD0E-712C3DDE1A6D}" type="sibTrans" cxnId="{C0945845-EEE7-4B8F-8AD0-C95A9D80B844}">
      <dgm:prSet/>
      <dgm:spPr/>
      <dgm:t>
        <a:bodyPr/>
        <a:lstStyle/>
        <a:p>
          <a:endParaRPr lang="en-US"/>
        </a:p>
      </dgm:t>
    </dgm:pt>
    <dgm:pt modelId="{748BFA32-A553-4BBF-B89C-2464A3679F80}">
      <dgm:prSet/>
      <dgm:spPr/>
      <dgm:t>
        <a:bodyPr/>
        <a:lstStyle/>
        <a:p>
          <a:r>
            <a:rPr lang="en-US"/>
            <a:t>Decrease risk of diabetes</a:t>
          </a:r>
        </a:p>
      </dgm:t>
    </dgm:pt>
    <dgm:pt modelId="{D6E51747-D42F-43A2-9CA0-A1AA55A5448E}" type="parTrans" cxnId="{5913E11B-6232-41B8-BF66-925ABCEC8E6B}">
      <dgm:prSet/>
      <dgm:spPr/>
      <dgm:t>
        <a:bodyPr/>
        <a:lstStyle/>
        <a:p>
          <a:endParaRPr lang="en-US"/>
        </a:p>
      </dgm:t>
    </dgm:pt>
    <dgm:pt modelId="{8A1BBE6A-697B-4DC9-9693-F7F3F5F20619}" type="sibTrans" cxnId="{5913E11B-6232-41B8-BF66-925ABCEC8E6B}">
      <dgm:prSet/>
      <dgm:spPr/>
      <dgm:t>
        <a:bodyPr/>
        <a:lstStyle/>
        <a:p>
          <a:endParaRPr lang="en-US"/>
        </a:p>
      </dgm:t>
    </dgm:pt>
    <dgm:pt modelId="{17BE1571-6442-4F28-B660-E89E50E17EBE}">
      <dgm:prSet/>
      <dgm:spPr/>
      <dgm:t>
        <a:bodyPr/>
        <a:lstStyle/>
        <a:p>
          <a:r>
            <a:rPr lang="en-US"/>
            <a:t>Reduce cardiovascular risks</a:t>
          </a:r>
        </a:p>
      </dgm:t>
    </dgm:pt>
    <dgm:pt modelId="{6B486AAC-6C4B-4156-ACFF-09FF0438C96A}" type="parTrans" cxnId="{AE9CEFBB-A5B8-460B-B140-6E41D441E512}">
      <dgm:prSet/>
      <dgm:spPr/>
      <dgm:t>
        <a:bodyPr/>
        <a:lstStyle/>
        <a:p>
          <a:endParaRPr lang="en-US"/>
        </a:p>
      </dgm:t>
    </dgm:pt>
    <dgm:pt modelId="{E8CA4581-CE84-4CA4-9D2C-5A602197A26B}" type="sibTrans" cxnId="{AE9CEFBB-A5B8-460B-B140-6E41D441E512}">
      <dgm:prSet/>
      <dgm:spPr/>
      <dgm:t>
        <a:bodyPr/>
        <a:lstStyle/>
        <a:p>
          <a:endParaRPr lang="en-US"/>
        </a:p>
      </dgm:t>
    </dgm:pt>
    <dgm:pt modelId="{985706BB-C6D0-4033-A7A5-662F01656270}" type="pres">
      <dgm:prSet presAssocID="{233C6137-554D-4A5B-89AF-F8D7C4FD9C65}" presName="linear" presStyleCnt="0">
        <dgm:presLayoutVars>
          <dgm:animLvl val="lvl"/>
          <dgm:resizeHandles val="exact"/>
        </dgm:presLayoutVars>
      </dgm:prSet>
      <dgm:spPr/>
    </dgm:pt>
    <dgm:pt modelId="{F61640B4-538E-4FC2-92D6-F636F037A427}" type="pres">
      <dgm:prSet presAssocID="{996D79CE-FCD9-4828-A805-287D436ECD8A}" presName="parentText" presStyleLbl="node1" presStyleIdx="0" presStyleCnt="4">
        <dgm:presLayoutVars>
          <dgm:chMax val="0"/>
          <dgm:bulletEnabled val="1"/>
        </dgm:presLayoutVars>
      </dgm:prSet>
      <dgm:spPr/>
    </dgm:pt>
    <dgm:pt modelId="{7679C135-AA0F-4EEE-A9E2-57D931C2C2DA}" type="pres">
      <dgm:prSet presAssocID="{DB0988F7-CFE3-4015-A34B-AC0C1AB307DC}" presName="spacer" presStyleCnt="0"/>
      <dgm:spPr/>
    </dgm:pt>
    <dgm:pt modelId="{A24857D3-A3A2-40F6-AB5B-F644C25D1458}" type="pres">
      <dgm:prSet presAssocID="{E0174E20-68D1-4F3B-930C-289E87557FD0}" presName="parentText" presStyleLbl="node1" presStyleIdx="1" presStyleCnt="4">
        <dgm:presLayoutVars>
          <dgm:chMax val="0"/>
          <dgm:bulletEnabled val="1"/>
        </dgm:presLayoutVars>
      </dgm:prSet>
      <dgm:spPr/>
    </dgm:pt>
    <dgm:pt modelId="{0464A63A-E2BF-46CF-9D85-C8F8B783C53E}" type="pres">
      <dgm:prSet presAssocID="{B742588F-926A-4CAE-96B8-4FB6D4923CC4}" presName="spacer" presStyleCnt="0"/>
      <dgm:spPr/>
    </dgm:pt>
    <dgm:pt modelId="{88FDA66A-C970-4853-A2C7-9B8A491B107D}" type="pres">
      <dgm:prSet presAssocID="{8178F0B4-3B43-4ABA-8BC3-9073A76F6C3D}" presName="parentText" presStyleLbl="node1" presStyleIdx="2" presStyleCnt="4">
        <dgm:presLayoutVars>
          <dgm:chMax val="0"/>
          <dgm:bulletEnabled val="1"/>
        </dgm:presLayoutVars>
      </dgm:prSet>
      <dgm:spPr/>
    </dgm:pt>
    <dgm:pt modelId="{FFBC97CD-2232-4798-9EBE-8CD653288118}" type="pres">
      <dgm:prSet presAssocID="{8178F0B4-3B43-4ABA-8BC3-9073A76F6C3D}" presName="childText" presStyleLbl="revTx" presStyleIdx="0" presStyleCnt="2">
        <dgm:presLayoutVars>
          <dgm:bulletEnabled val="1"/>
        </dgm:presLayoutVars>
      </dgm:prSet>
      <dgm:spPr/>
    </dgm:pt>
    <dgm:pt modelId="{947ED4F3-954E-4BE6-9FA1-9DF9E7A24DB6}" type="pres">
      <dgm:prSet presAssocID="{C7BC27D4-D2FF-4C3E-9261-234FCAECEC47}" presName="parentText" presStyleLbl="node1" presStyleIdx="3" presStyleCnt="4">
        <dgm:presLayoutVars>
          <dgm:chMax val="0"/>
          <dgm:bulletEnabled val="1"/>
        </dgm:presLayoutVars>
      </dgm:prSet>
      <dgm:spPr/>
    </dgm:pt>
    <dgm:pt modelId="{1ADD452A-4687-4EBF-B366-87BE1543A74C}" type="pres">
      <dgm:prSet presAssocID="{C7BC27D4-D2FF-4C3E-9261-234FCAECEC47}" presName="childText" presStyleLbl="revTx" presStyleIdx="1" presStyleCnt="2">
        <dgm:presLayoutVars>
          <dgm:bulletEnabled val="1"/>
        </dgm:presLayoutVars>
      </dgm:prSet>
      <dgm:spPr/>
    </dgm:pt>
  </dgm:ptLst>
  <dgm:cxnLst>
    <dgm:cxn modelId="{4AE4400B-E129-4635-894F-F9A1935474AD}" type="presOf" srcId="{748BFA32-A553-4BBF-B89C-2464A3679F80}" destId="{1ADD452A-4687-4EBF-B366-87BE1543A74C}" srcOrd="0" destOrd="3" presId="urn:microsoft.com/office/officeart/2005/8/layout/vList2"/>
    <dgm:cxn modelId="{2E90C30E-69BB-4073-8DF4-C404267B82A6}" type="presOf" srcId="{554B7D50-6275-4E0E-B215-4866E01A4C49}" destId="{1ADD452A-4687-4EBF-B366-87BE1543A74C}" srcOrd="0" destOrd="0" presId="urn:microsoft.com/office/officeart/2005/8/layout/vList2"/>
    <dgm:cxn modelId="{5913E11B-6232-41B8-BF66-925ABCEC8E6B}" srcId="{C7BC27D4-D2FF-4C3E-9261-234FCAECEC47}" destId="{748BFA32-A553-4BBF-B89C-2464A3679F80}" srcOrd="3" destOrd="0" parTransId="{D6E51747-D42F-43A2-9CA0-A1AA55A5448E}" sibTransId="{8A1BBE6A-697B-4DC9-9693-F7F3F5F20619}"/>
    <dgm:cxn modelId="{E1631B26-41AB-418D-B42F-C666693E89B5}" type="presOf" srcId="{4E6665B9-F458-440A-8B59-8C5A07BFD48D}" destId="{1ADD452A-4687-4EBF-B366-87BE1543A74C}" srcOrd="0" destOrd="1" presId="urn:microsoft.com/office/officeart/2005/8/layout/vList2"/>
    <dgm:cxn modelId="{D855F538-49A3-4D41-B7F9-73332C156873}" type="presOf" srcId="{09F45DB8-268C-45CA-B791-2C58FD6A49C5}" destId="{FFBC97CD-2232-4798-9EBE-8CD653288118}" srcOrd="0" destOrd="1" presId="urn:microsoft.com/office/officeart/2005/8/layout/vList2"/>
    <dgm:cxn modelId="{C8DF983B-9A4C-45F0-BF6F-23A3F4B3B30F}" srcId="{C7BC27D4-D2FF-4C3E-9261-234FCAECEC47}" destId="{554B7D50-6275-4E0E-B215-4866E01A4C49}" srcOrd="0" destOrd="0" parTransId="{E57D79DC-4906-4444-9D33-4054FED17BDD}" sibTransId="{9AAECD11-7152-4C15-89E7-7281DC143CF8}"/>
    <dgm:cxn modelId="{26DBE83F-40AB-4EDE-8CE1-45AD53578374}" srcId="{233C6137-554D-4A5B-89AF-F8D7C4FD9C65}" destId="{996D79CE-FCD9-4828-A805-287D436ECD8A}" srcOrd="0" destOrd="0" parTransId="{C3CFCFBA-3AB7-4264-8B48-59A948F0A692}" sibTransId="{DB0988F7-CFE3-4015-A34B-AC0C1AB307DC}"/>
    <dgm:cxn modelId="{7E70B940-E890-46AE-943B-1EA7CC286842}" type="presOf" srcId="{E0174E20-68D1-4F3B-930C-289E87557FD0}" destId="{A24857D3-A3A2-40F6-AB5B-F644C25D1458}" srcOrd="0" destOrd="0" presId="urn:microsoft.com/office/officeart/2005/8/layout/vList2"/>
    <dgm:cxn modelId="{C0945845-EEE7-4B8F-8AD0-C95A9D80B844}" srcId="{C7BC27D4-D2FF-4C3E-9261-234FCAECEC47}" destId="{730EBAC8-64D0-4710-B8D7-20CB525228F4}" srcOrd="2" destOrd="0" parTransId="{66A41C88-77E2-4290-9AD4-275600568860}" sibTransId="{7FD6B67F-B6AE-43A3-BD0E-712C3DDE1A6D}"/>
    <dgm:cxn modelId="{D78DE366-844E-4DF1-938A-7E78D7E15C50}" srcId="{8178F0B4-3B43-4ABA-8BC3-9073A76F6C3D}" destId="{09F45DB8-268C-45CA-B791-2C58FD6A49C5}" srcOrd="1" destOrd="0" parTransId="{D1B861FC-929B-4BAD-A5AE-612B9DAE7261}" sibTransId="{E1572317-2F7C-4976-8DDC-54D65242F79A}"/>
    <dgm:cxn modelId="{DE7E8168-D8A8-491E-BA4E-641B7D9A51B5}" type="presOf" srcId="{996D79CE-FCD9-4828-A805-287D436ECD8A}" destId="{F61640B4-538E-4FC2-92D6-F636F037A427}" srcOrd="0" destOrd="0" presId="urn:microsoft.com/office/officeart/2005/8/layout/vList2"/>
    <dgm:cxn modelId="{7CCF316B-436E-442C-86E2-6D397EA9AA2A}" type="presOf" srcId="{730EBAC8-64D0-4710-B8D7-20CB525228F4}" destId="{1ADD452A-4687-4EBF-B366-87BE1543A74C}" srcOrd="0" destOrd="2" presId="urn:microsoft.com/office/officeart/2005/8/layout/vList2"/>
    <dgm:cxn modelId="{ABC5F74D-0535-4DA4-84A0-0657C029253A}" type="presOf" srcId="{C7BC27D4-D2FF-4C3E-9261-234FCAECEC47}" destId="{947ED4F3-954E-4BE6-9FA1-9DF9E7A24DB6}" srcOrd="0" destOrd="0" presId="urn:microsoft.com/office/officeart/2005/8/layout/vList2"/>
    <dgm:cxn modelId="{96BB4874-67AF-4298-A80C-6C41E8F083B3}" srcId="{233C6137-554D-4A5B-89AF-F8D7C4FD9C65}" destId="{E0174E20-68D1-4F3B-930C-289E87557FD0}" srcOrd="1" destOrd="0" parTransId="{70353D7C-D829-4CAE-9EAA-FAA2CF0EAFC6}" sibTransId="{B742588F-926A-4CAE-96B8-4FB6D4923CC4}"/>
    <dgm:cxn modelId="{7F872485-4D48-4B02-B044-6A6D4A007A56}" type="presOf" srcId="{8178F0B4-3B43-4ABA-8BC3-9073A76F6C3D}" destId="{88FDA66A-C970-4853-A2C7-9B8A491B107D}" srcOrd="0" destOrd="0" presId="urn:microsoft.com/office/officeart/2005/8/layout/vList2"/>
    <dgm:cxn modelId="{3E0A6C8E-C361-4D54-A4F2-6607A43C3F9D}" srcId="{8178F0B4-3B43-4ABA-8BC3-9073A76F6C3D}" destId="{B9F70784-D6C8-401A-AFF8-7A5795067AD5}" srcOrd="0" destOrd="0" parTransId="{BC45DB15-5DF0-4525-A6D2-0033BC8092D4}" sibTransId="{1435CA55-939B-40F9-AD03-0BDCF580B602}"/>
    <dgm:cxn modelId="{030AB88E-D015-49DE-B121-BB582243DD1B}" srcId="{C7BC27D4-D2FF-4C3E-9261-234FCAECEC47}" destId="{4E6665B9-F458-440A-8B59-8C5A07BFD48D}" srcOrd="1" destOrd="0" parTransId="{0A2D3C24-E6D0-44D5-971D-4325D3D6DB08}" sibTransId="{885F936A-AA3F-4354-A961-0186D9172F8A}"/>
    <dgm:cxn modelId="{987DBA90-651E-4818-B4BC-26AC47C3285C}" srcId="{233C6137-554D-4A5B-89AF-F8D7C4FD9C65}" destId="{8178F0B4-3B43-4ABA-8BC3-9073A76F6C3D}" srcOrd="2" destOrd="0" parTransId="{8CC5E8B0-8D39-4F23-8026-1F74C2872710}" sibTransId="{11C3F181-D1DC-47ED-8E71-7E3EBD81BE21}"/>
    <dgm:cxn modelId="{4AA857B2-E87E-4813-90B1-6AF4E9688831}" type="presOf" srcId="{B9F70784-D6C8-401A-AFF8-7A5795067AD5}" destId="{FFBC97CD-2232-4798-9EBE-8CD653288118}" srcOrd="0" destOrd="0" presId="urn:microsoft.com/office/officeart/2005/8/layout/vList2"/>
    <dgm:cxn modelId="{483854B3-6EE3-4C11-AE43-A11218E51800}" srcId="{233C6137-554D-4A5B-89AF-F8D7C4FD9C65}" destId="{C7BC27D4-D2FF-4C3E-9261-234FCAECEC47}" srcOrd="3" destOrd="0" parTransId="{25077023-CF5B-4676-805A-16C5A3EA7A74}" sibTransId="{994677F0-35B8-4A02-80F0-D321BA0B5DC9}"/>
    <dgm:cxn modelId="{AE9CEFBB-A5B8-460B-B140-6E41D441E512}" srcId="{C7BC27D4-D2FF-4C3E-9261-234FCAECEC47}" destId="{17BE1571-6442-4F28-B660-E89E50E17EBE}" srcOrd="4" destOrd="0" parTransId="{6B486AAC-6C4B-4156-ACFF-09FF0438C96A}" sibTransId="{E8CA4581-CE84-4CA4-9D2C-5A602197A26B}"/>
    <dgm:cxn modelId="{09C88EC1-EECC-47D9-A184-1C5801F34007}" type="presOf" srcId="{233C6137-554D-4A5B-89AF-F8D7C4FD9C65}" destId="{985706BB-C6D0-4033-A7A5-662F01656270}" srcOrd="0" destOrd="0" presId="urn:microsoft.com/office/officeart/2005/8/layout/vList2"/>
    <dgm:cxn modelId="{2E7C3FDB-06F4-4CF8-966E-495F07534E46}" type="presOf" srcId="{17BE1571-6442-4F28-B660-E89E50E17EBE}" destId="{1ADD452A-4687-4EBF-B366-87BE1543A74C}" srcOrd="0" destOrd="4" presId="urn:microsoft.com/office/officeart/2005/8/layout/vList2"/>
    <dgm:cxn modelId="{6524D976-C38B-4BB3-B77B-E961BD3DC9BA}" type="presParOf" srcId="{985706BB-C6D0-4033-A7A5-662F01656270}" destId="{F61640B4-538E-4FC2-92D6-F636F037A427}" srcOrd="0" destOrd="0" presId="urn:microsoft.com/office/officeart/2005/8/layout/vList2"/>
    <dgm:cxn modelId="{06F5674C-C462-4DE4-85DB-058FE0808971}" type="presParOf" srcId="{985706BB-C6D0-4033-A7A5-662F01656270}" destId="{7679C135-AA0F-4EEE-A9E2-57D931C2C2DA}" srcOrd="1" destOrd="0" presId="urn:microsoft.com/office/officeart/2005/8/layout/vList2"/>
    <dgm:cxn modelId="{B291C990-1A60-4E44-A142-A681300B3F04}" type="presParOf" srcId="{985706BB-C6D0-4033-A7A5-662F01656270}" destId="{A24857D3-A3A2-40F6-AB5B-F644C25D1458}" srcOrd="2" destOrd="0" presId="urn:microsoft.com/office/officeart/2005/8/layout/vList2"/>
    <dgm:cxn modelId="{2D8231C0-A0AD-419E-BEE0-35DC1BBF7594}" type="presParOf" srcId="{985706BB-C6D0-4033-A7A5-662F01656270}" destId="{0464A63A-E2BF-46CF-9D85-C8F8B783C53E}" srcOrd="3" destOrd="0" presId="urn:microsoft.com/office/officeart/2005/8/layout/vList2"/>
    <dgm:cxn modelId="{81E41B53-998A-4E6E-BDB3-10469575C62D}" type="presParOf" srcId="{985706BB-C6D0-4033-A7A5-662F01656270}" destId="{88FDA66A-C970-4853-A2C7-9B8A491B107D}" srcOrd="4" destOrd="0" presId="urn:microsoft.com/office/officeart/2005/8/layout/vList2"/>
    <dgm:cxn modelId="{F9F0CF3B-FC61-4997-B2B3-2327C427DC52}" type="presParOf" srcId="{985706BB-C6D0-4033-A7A5-662F01656270}" destId="{FFBC97CD-2232-4798-9EBE-8CD653288118}" srcOrd="5" destOrd="0" presId="urn:microsoft.com/office/officeart/2005/8/layout/vList2"/>
    <dgm:cxn modelId="{4F36D84F-6B12-4925-973F-F82F12C111FB}" type="presParOf" srcId="{985706BB-C6D0-4033-A7A5-662F01656270}" destId="{947ED4F3-954E-4BE6-9FA1-9DF9E7A24DB6}" srcOrd="6" destOrd="0" presId="urn:microsoft.com/office/officeart/2005/8/layout/vList2"/>
    <dgm:cxn modelId="{8A541987-89AF-4ACC-970E-0E454B079D92}" type="presParOf" srcId="{985706BB-C6D0-4033-A7A5-662F01656270}" destId="{1ADD452A-4687-4EBF-B366-87BE1543A74C}"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702A13-4604-4407-985C-00520048792E}" type="doc">
      <dgm:prSet loTypeId="urn:microsoft.com/office/officeart/2005/8/layout/hierarchy1" loCatId="hierarchy" qsTypeId="urn:microsoft.com/office/officeart/2005/8/quickstyle/simple4" qsCatId="simple" csTypeId="urn:microsoft.com/office/officeart/2005/8/colors/colorful5" csCatId="colorful" phldr="1"/>
      <dgm:spPr/>
      <dgm:t>
        <a:bodyPr/>
        <a:lstStyle/>
        <a:p>
          <a:endParaRPr lang="en-US"/>
        </a:p>
      </dgm:t>
    </dgm:pt>
    <dgm:pt modelId="{EE32A5EA-DFC6-4AB5-8A22-0CBBBA78C141}">
      <dgm:prSet phldrT="[Text]"/>
      <dgm:spPr/>
      <dgm:t>
        <a:bodyPr/>
        <a:lstStyle/>
        <a:p>
          <a:r>
            <a:rPr lang="en-US" dirty="0"/>
            <a:t>Contraindications</a:t>
          </a:r>
        </a:p>
      </dgm:t>
    </dgm:pt>
    <dgm:pt modelId="{BD468E70-4A7B-4530-B80C-FB0417527CCC}" type="parTrans" cxnId="{09D65F3B-31C1-4A4C-AA78-D5EE02546FDA}">
      <dgm:prSet/>
      <dgm:spPr/>
      <dgm:t>
        <a:bodyPr/>
        <a:lstStyle/>
        <a:p>
          <a:endParaRPr lang="en-US"/>
        </a:p>
      </dgm:t>
    </dgm:pt>
    <dgm:pt modelId="{32B1E23D-7809-45D9-8601-0A288A66692D}" type="sibTrans" cxnId="{09D65F3B-31C1-4A4C-AA78-D5EE02546FDA}">
      <dgm:prSet/>
      <dgm:spPr/>
      <dgm:t>
        <a:bodyPr/>
        <a:lstStyle/>
        <a:p>
          <a:endParaRPr lang="en-US"/>
        </a:p>
      </dgm:t>
    </dgm:pt>
    <dgm:pt modelId="{02CF4346-9ACE-466F-8B4F-107F50EBD2F3}">
      <dgm:prSet phldrT="[Text]"/>
      <dgm:spPr/>
      <dgm:t>
        <a:bodyPr/>
        <a:lstStyle/>
        <a:p>
          <a:r>
            <a:rPr lang="en-US" dirty="0"/>
            <a:t>Combination</a:t>
          </a:r>
        </a:p>
        <a:p>
          <a:r>
            <a:rPr lang="en-US" dirty="0"/>
            <a:t>OCPs</a:t>
          </a:r>
        </a:p>
      </dgm:t>
    </dgm:pt>
    <dgm:pt modelId="{139072A9-7889-4FC9-9CC3-E8004EEBE1CB}" type="parTrans" cxnId="{33985B66-E19E-4B87-9AA0-94E48C6E408E}">
      <dgm:prSet/>
      <dgm:spPr/>
      <dgm:t>
        <a:bodyPr/>
        <a:lstStyle/>
        <a:p>
          <a:endParaRPr lang="en-US"/>
        </a:p>
      </dgm:t>
    </dgm:pt>
    <dgm:pt modelId="{E2EA6A2E-249E-4217-990C-C4F976F6EF67}" type="sibTrans" cxnId="{33985B66-E19E-4B87-9AA0-94E48C6E408E}">
      <dgm:prSet/>
      <dgm:spPr/>
      <dgm:t>
        <a:bodyPr/>
        <a:lstStyle/>
        <a:p>
          <a:endParaRPr lang="en-US"/>
        </a:p>
      </dgm:t>
    </dgm:pt>
    <dgm:pt modelId="{9EC93432-C23B-4405-B1A8-95F42761D323}">
      <dgm:prSet/>
      <dgm:spPr/>
      <dgm:t>
        <a:bodyPr/>
        <a:lstStyle/>
        <a:p>
          <a:r>
            <a:rPr lang="en-US" dirty="0">
              <a:latin typeface="Futura Lt BT" charset="0"/>
            </a:rPr>
            <a:t>Clotting disorders</a:t>
          </a:r>
        </a:p>
        <a:p>
          <a:r>
            <a:rPr lang="en-US" dirty="0">
              <a:latin typeface="Futura Lt BT" charset="0"/>
            </a:rPr>
            <a:t>History of DVT/PE</a:t>
          </a:r>
          <a:endParaRPr lang="en-US" dirty="0"/>
        </a:p>
      </dgm:t>
    </dgm:pt>
    <dgm:pt modelId="{6F4C5850-4DA6-4A0E-A42A-237594EEC3D4}" type="parTrans" cxnId="{6B98CA11-8416-4342-B6E5-872569FCEC0A}">
      <dgm:prSet/>
      <dgm:spPr/>
      <dgm:t>
        <a:bodyPr/>
        <a:lstStyle/>
        <a:p>
          <a:endParaRPr lang="en-US"/>
        </a:p>
      </dgm:t>
    </dgm:pt>
    <dgm:pt modelId="{228F5751-2438-4375-884D-C4595EFE54BC}" type="sibTrans" cxnId="{6B98CA11-8416-4342-B6E5-872569FCEC0A}">
      <dgm:prSet/>
      <dgm:spPr/>
      <dgm:t>
        <a:bodyPr/>
        <a:lstStyle/>
        <a:p>
          <a:endParaRPr lang="en-US"/>
        </a:p>
      </dgm:t>
    </dgm:pt>
    <dgm:pt modelId="{5BD7DEC3-727F-498D-8673-D8A0DB230E59}">
      <dgm:prSet/>
      <dgm:spPr/>
      <dgm:t>
        <a:bodyPr/>
        <a:lstStyle/>
        <a:p>
          <a:r>
            <a:rPr lang="en-US" dirty="0">
              <a:latin typeface="Futura Lt BT" charset="0"/>
            </a:rPr>
            <a:t>Migraine with aura or focal neurological deficit</a:t>
          </a:r>
          <a:endParaRPr lang="en-US" dirty="0"/>
        </a:p>
      </dgm:t>
    </dgm:pt>
    <dgm:pt modelId="{6F4C7A31-D814-49A6-90C7-521C02249EF5}" type="parTrans" cxnId="{7F31AE41-3912-45B3-8E5D-BB480F20C39A}">
      <dgm:prSet/>
      <dgm:spPr/>
      <dgm:t>
        <a:bodyPr/>
        <a:lstStyle/>
        <a:p>
          <a:endParaRPr lang="en-US"/>
        </a:p>
      </dgm:t>
    </dgm:pt>
    <dgm:pt modelId="{3E8ED838-5260-4314-97D4-362708EFE1F1}" type="sibTrans" cxnId="{7F31AE41-3912-45B3-8E5D-BB480F20C39A}">
      <dgm:prSet/>
      <dgm:spPr/>
      <dgm:t>
        <a:bodyPr/>
        <a:lstStyle/>
        <a:p>
          <a:endParaRPr lang="en-US"/>
        </a:p>
      </dgm:t>
    </dgm:pt>
    <dgm:pt modelId="{4B7C7344-8B4C-427D-8F78-888FABAD567F}">
      <dgm:prSet/>
      <dgm:spPr/>
      <dgm:t>
        <a:bodyPr/>
        <a:lstStyle/>
        <a:p>
          <a:r>
            <a:rPr lang="en-US" dirty="0">
              <a:latin typeface="Futura Lt BT" charset="0"/>
            </a:rPr>
            <a:t>Hypertension/vascular disease</a:t>
          </a:r>
        </a:p>
      </dgm:t>
    </dgm:pt>
    <dgm:pt modelId="{7BFA49A8-261E-4896-8306-73167A94426D}" type="parTrans" cxnId="{B77F27B8-08A1-4CF8-96E0-C7D81C33BCE9}">
      <dgm:prSet/>
      <dgm:spPr/>
      <dgm:t>
        <a:bodyPr/>
        <a:lstStyle/>
        <a:p>
          <a:endParaRPr lang="en-US"/>
        </a:p>
      </dgm:t>
    </dgm:pt>
    <dgm:pt modelId="{D51A6574-4E7B-42F5-896A-0E73DBC1EA59}" type="sibTrans" cxnId="{B77F27B8-08A1-4CF8-96E0-C7D81C33BCE9}">
      <dgm:prSet/>
      <dgm:spPr/>
      <dgm:t>
        <a:bodyPr/>
        <a:lstStyle/>
        <a:p>
          <a:endParaRPr lang="en-US"/>
        </a:p>
      </dgm:t>
    </dgm:pt>
    <dgm:pt modelId="{39404B43-105D-4092-B7F9-32CD57D0D632}">
      <dgm:prSet phldrT="[Text]"/>
      <dgm:spPr/>
      <dgm:t>
        <a:bodyPr/>
        <a:lstStyle/>
        <a:p>
          <a:r>
            <a:rPr lang="en-US" dirty="0"/>
            <a:t>Progesterone Only</a:t>
          </a:r>
        </a:p>
        <a:p>
          <a:r>
            <a:rPr lang="en-US" dirty="0"/>
            <a:t>OCPs</a:t>
          </a:r>
        </a:p>
      </dgm:t>
    </dgm:pt>
    <dgm:pt modelId="{B561FDB8-4A63-4B07-BA00-A2B62E3551AC}" type="sibTrans" cxnId="{BA13F6EE-C9BF-489E-B145-49858DCA12B6}">
      <dgm:prSet/>
      <dgm:spPr/>
      <dgm:t>
        <a:bodyPr/>
        <a:lstStyle/>
        <a:p>
          <a:endParaRPr lang="en-US"/>
        </a:p>
      </dgm:t>
    </dgm:pt>
    <dgm:pt modelId="{880EA26A-5A01-4948-BB84-25D2EADF3049}" type="parTrans" cxnId="{BA13F6EE-C9BF-489E-B145-49858DCA12B6}">
      <dgm:prSet/>
      <dgm:spPr/>
      <dgm:t>
        <a:bodyPr/>
        <a:lstStyle/>
        <a:p>
          <a:endParaRPr lang="en-US"/>
        </a:p>
      </dgm:t>
    </dgm:pt>
    <dgm:pt modelId="{9FF4E5C1-9B1C-4452-8FB8-61B5AD43AD1F}" type="pres">
      <dgm:prSet presAssocID="{36702A13-4604-4407-985C-00520048792E}" presName="hierChild1" presStyleCnt="0">
        <dgm:presLayoutVars>
          <dgm:chPref val="1"/>
          <dgm:dir/>
          <dgm:animOne val="branch"/>
          <dgm:animLvl val="lvl"/>
          <dgm:resizeHandles/>
        </dgm:presLayoutVars>
      </dgm:prSet>
      <dgm:spPr/>
    </dgm:pt>
    <dgm:pt modelId="{6DAC2E3F-677D-4D8F-AC09-4FAD566666B1}" type="pres">
      <dgm:prSet presAssocID="{EE32A5EA-DFC6-4AB5-8A22-0CBBBA78C141}" presName="hierRoot1" presStyleCnt="0"/>
      <dgm:spPr/>
    </dgm:pt>
    <dgm:pt modelId="{37BE65E9-36E6-4B6B-B2C5-2C0C9A5C691F}" type="pres">
      <dgm:prSet presAssocID="{EE32A5EA-DFC6-4AB5-8A22-0CBBBA78C141}" presName="composite" presStyleCnt="0"/>
      <dgm:spPr/>
    </dgm:pt>
    <dgm:pt modelId="{DDE60358-6729-443E-B827-0330E7D25065}" type="pres">
      <dgm:prSet presAssocID="{EE32A5EA-DFC6-4AB5-8A22-0CBBBA78C141}" presName="background" presStyleLbl="node0" presStyleIdx="0" presStyleCnt="1"/>
      <dgm:spPr/>
    </dgm:pt>
    <dgm:pt modelId="{AA8A5CC6-502D-4A18-B3D3-A78B3D42806C}" type="pres">
      <dgm:prSet presAssocID="{EE32A5EA-DFC6-4AB5-8A22-0CBBBA78C141}" presName="text" presStyleLbl="fgAcc0" presStyleIdx="0" presStyleCnt="1">
        <dgm:presLayoutVars>
          <dgm:chPref val="3"/>
        </dgm:presLayoutVars>
      </dgm:prSet>
      <dgm:spPr/>
    </dgm:pt>
    <dgm:pt modelId="{68D5E129-62ED-4E9D-B7D5-BFF89B8917A9}" type="pres">
      <dgm:prSet presAssocID="{EE32A5EA-DFC6-4AB5-8A22-0CBBBA78C141}" presName="hierChild2" presStyleCnt="0"/>
      <dgm:spPr/>
    </dgm:pt>
    <dgm:pt modelId="{494BFBB8-5293-4674-A82F-6C66F694027F}" type="pres">
      <dgm:prSet presAssocID="{139072A9-7889-4FC9-9CC3-E8004EEBE1CB}" presName="Name10" presStyleLbl="parChTrans1D2" presStyleIdx="0" presStyleCnt="2"/>
      <dgm:spPr/>
    </dgm:pt>
    <dgm:pt modelId="{E59DC4BC-923B-4A1E-867F-5A3956DB6D9C}" type="pres">
      <dgm:prSet presAssocID="{02CF4346-9ACE-466F-8B4F-107F50EBD2F3}" presName="hierRoot2" presStyleCnt="0"/>
      <dgm:spPr/>
    </dgm:pt>
    <dgm:pt modelId="{E5CDBDF6-8C12-40BD-93AC-0927786865F7}" type="pres">
      <dgm:prSet presAssocID="{02CF4346-9ACE-466F-8B4F-107F50EBD2F3}" presName="composite2" presStyleCnt="0"/>
      <dgm:spPr/>
    </dgm:pt>
    <dgm:pt modelId="{4D69101B-C92B-4D14-94F1-7F481AD28828}" type="pres">
      <dgm:prSet presAssocID="{02CF4346-9ACE-466F-8B4F-107F50EBD2F3}" presName="background2" presStyleLbl="node2" presStyleIdx="0" presStyleCnt="2"/>
      <dgm:spPr/>
    </dgm:pt>
    <dgm:pt modelId="{76438FBE-09FA-48EB-A306-FB683FB8CCC5}" type="pres">
      <dgm:prSet presAssocID="{02CF4346-9ACE-466F-8B4F-107F50EBD2F3}" presName="text2" presStyleLbl="fgAcc2" presStyleIdx="0" presStyleCnt="2">
        <dgm:presLayoutVars>
          <dgm:chPref val="3"/>
        </dgm:presLayoutVars>
      </dgm:prSet>
      <dgm:spPr/>
    </dgm:pt>
    <dgm:pt modelId="{4621C9ED-E9AF-4279-AEC7-EC635867BD54}" type="pres">
      <dgm:prSet presAssocID="{02CF4346-9ACE-466F-8B4F-107F50EBD2F3}" presName="hierChild3" presStyleCnt="0"/>
      <dgm:spPr/>
    </dgm:pt>
    <dgm:pt modelId="{8E4F587C-81F4-4DF8-BE05-4910D73FC40C}" type="pres">
      <dgm:prSet presAssocID="{6F4C5850-4DA6-4A0E-A42A-237594EEC3D4}" presName="Name17" presStyleLbl="parChTrans1D3" presStyleIdx="0" presStyleCnt="3"/>
      <dgm:spPr/>
    </dgm:pt>
    <dgm:pt modelId="{C9625A7B-2D49-43C9-90DE-8348DCCC9942}" type="pres">
      <dgm:prSet presAssocID="{9EC93432-C23B-4405-B1A8-95F42761D323}" presName="hierRoot3" presStyleCnt="0"/>
      <dgm:spPr/>
    </dgm:pt>
    <dgm:pt modelId="{E341FEA6-1B7D-4B47-9E2E-54E03764A162}" type="pres">
      <dgm:prSet presAssocID="{9EC93432-C23B-4405-B1A8-95F42761D323}" presName="composite3" presStyleCnt="0"/>
      <dgm:spPr/>
    </dgm:pt>
    <dgm:pt modelId="{C12A10D8-C9FC-4934-ADB8-FA8CACE91CBC}" type="pres">
      <dgm:prSet presAssocID="{9EC93432-C23B-4405-B1A8-95F42761D323}" presName="background3" presStyleLbl="node3" presStyleIdx="0" presStyleCnt="3"/>
      <dgm:spPr/>
    </dgm:pt>
    <dgm:pt modelId="{8B217261-F5C6-447D-A5BE-8EAF82094F4F}" type="pres">
      <dgm:prSet presAssocID="{9EC93432-C23B-4405-B1A8-95F42761D323}" presName="text3" presStyleLbl="fgAcc3" presStyleIdx="0" presStyleCnt="3">
        <dgm:presLayoutVars>
          <dgm:chPref val="3"/>
        </dgm:presLayoutVars>
      </dgm:prSet>
      <dgm:spPr/>
    </dgm:pt>
    <dgm:pt modelId="{262334FA-F77E-4FF1-8366-F61C52A6D47F}" type="pres">
      <dgm:prSet presAssocID="{9EC93432-C23B-4405-B1A8-95F42761D323}" presName="hierChild4" presStyleCnt="0"/>
      <dgm:spPr/>
    </dgm:pt>
    <dgm:pt modelId="{5EE36C15-FDAE-40FD-9BA5-59D1B2FA380F}" type="pres">
      <dgm:prSet presAssocID="{6F4C7A31-D814-49A6-90C7-521C02249EF5}" presName="Name17" presStyleLbl="parChTrans1D3" presStyleIdx="1" presStyleCnt="3"/>
      <dgm:spPr/>
    </dgm:pt>
    <dgm:pt modelId="{F83EB708-B3F1-40E4-9BFF-5F7E46A2EDBE}" type="pres">
      <dgm:prSet presAssocID="{5BD7DEC3-727F-498D-8673-D8A0DB230E59}" presName="hierRoot3" presStyleCnt="0"/>
      <dgm:spPr/>
    </dgm:pt>
    <dgm:pt modelId="{7006CE97-290D-4509-8397-0DDCB941E315}" type="pres">
      <dgm:prSet presAssocID="{5BD7DEC3-727F-498D-8673-D8A0DB230E59}" presName="composite3" presStyleCnt="0"/>
      <dgm:spPr/>
    </dgm:pt>
    <dgm:pt modelId="{3BDF34C2-7604-494A-B0E9-F74B61F61AB4}" type="pres">
      <dgm:prSet presAssocID="{5BD7DEC3-727F-498D-8673-D8A0DB230E59}" presName="background3" presStyleLbl="node3" presStyleIdx="1" presStyleCnt="3"/>
      <dgm:spPr/>
    </dgm:pt>
    <dgm:pt modelId="{B9B52A2B-2DF7-445E-8D7D-000EE7BBFAA2}" type="pres">
      <dgm:prSet presAssocID="{5BD7DEC3-727F-498D-8673-D8A0DB230E59}" presName="text3" presStyleLbl="fgAcc3" presStyleIdx="1" presStyleCnt="3">
        <dgm:presLayoutVars>
          <dgm:chPref val="3"/>
        </dgm:presLayoutVars>
      </dgm:prSet>
      <dgm:spPr/>
    </dgm:pt>
    <dgm:pt modelId="{B32FBBF9-E051-430D-AAB5-A447BB7C01DC}" type="pres">
      <dgm:prSet presAssocID="{5BD7DEC3-727F-498D-8673-D8A0DB230E59}" presName="hierChild4" presStyleCnt="0"/>
      <dgm:spPr/>
    </dgm:pt>
    <dgm:pt modelId="{FF3C564A-97AA-4A45-A8D2-27AE400C5A64}" type="pres">
      <dgm:prSet presAssocID="{7BFA49A8-261E-4896-8306-73167A94426D}" presName="Name17" presStyleLbl="parChTrans1D3" presStyleIdx="2" presStyleCnt="3"/>
      <dgm:spPr/>
    </dgm:pt>
    <dgm:pt modelId="{C5D20B2F-57C0-4318-8D6F-39A6F5AF045B}" type="pres">
      <dgm:prSet presAssocID="{4B7C7344-8B4C-427D-8F78-888FABAD567F}" presName="hierRoot3" presStyleCnt="0"/>
      <dgm:spPr/>
    </dgm:pt>
    <dgm:pt modelId="{111BBE65-2AF5-4737-8995-4D15EA83DDC4}" type="pres">
      <dgm:prSet presAssocID="{4B7C7344-8B4C-427D-8F78-888FABAD567F}" presName="composite3" presStyleCnt="0"/>
      <dgm:spPr/>
    </dgm:pt>
    <dgm:pt modelId="{C4A27DEB-9CAD-4AA4-83C6-0E8E7916FEDF}" type="pres">
      <dgm:prSet presAssocID="{4B7C7344-8B4C-427D-8F78-888FABAD567F}" presName="background3" presStyleLbl="node3" presStyleIdx="2" presStyleCnt="3"/>
      <dgm:spPr/>
    </dgm:pt>
    <dgm:pt modelId="{4FB1250C-286F-458F-9FFD-79D0BF7C69D0}" type="pres">
      <dgm:prSet presAssocID="{4B7C7344-8B4C-427D-8F78-888FABAD567F}" presName="text3" presStyleLbl="fgAcc3" presStyleIdx="2" presStyleCnt="3">
        <dgm:presLayoutVars>
          <dgm:chPref val="3"/>
        </dgm:presLayoutVars>
      </dgm:prSet>
      <dgm:spPr/>
    </dgm:pt>
    <dgm:pt modelId="{56E51D75-9BA9-4BB6-94CE-E6F55E85E9CF}" type="pres">
      <dgm:prSet presAssocID="{4B7C7344-8B4C-427D-8F78-888FABAD567F}" presName="hierChild4" presStyleCnt="0"/>
      <dgm:spPr/>
    </dgm:pt>
    <dgm:pt modelId="{F1C7A005-8F79-40DC-9A1A-B835F2EDFEBF}" type="pres">
      <dgm:prSet presAssocID="{880EA26A-5A01-4948-BB84-25D2EADF3049}" presName="Name10" presStyleLbl="parChTrans1D2" presStyleIdx="1" presStyleCnt="2"/>
      <dgm:spPr/>
    </dgm:pt>
    <dgm:pt modelId="{F759E8B7-8A3F-4C85-8E0C-6040F8E2C232}" type="pres">
      <dgm:prSet presAssocID="{39404B43-105D-4092-B7F9-32CD57D0D632}" presName="hierRoot2" presStyleCnt="0"/>
      <dgm:spPr/>
    </dgm:pt>
    <dgm:pt modelId="{66A04AAD-9243-4B58-9617-BE20B90C93A7}" type="pres">
      <dgm:prSet presAssocID="{39404B43-105D-4092-B7F9-32CD57D0D632}" presName="composite2" presStyleCnt="0"/>
      <dgm:spPr/>
    </dgm:pt>
    <dgm:pt modelId="{AC6C35AD-3F52-4F7D-B620-2689EE527645}" type="pres">
      <dgm:prSet presAssocID="{39404B43-105D-4092-B7F9-32CD57D0D632}" presName="background2" presStyleLbl="node2" presStyleIdx="1" presStyleCnt="2"/>
      <dgm:spPr/>
    </dgm:pt>
    <dgm:pt modelId="{ACD1ED2D-1319-4BB4-BE05-417F3C9B055A}" type="pres">
      <dgm:prSet presAssocID="{39404B43-105D-4092-B7F9-32CD57D0D632}" presName="text2" presStyleLbl="fgAcc2" presStyleIdx="1" presStyleCnt="2">
        <dgm:presLayoutVars>
          <dgm:chPref val="3"/>
        </dgm:presLayoutVars>
      </dgm:prSet>
      <dgm:spPr/>
    </dgm:pt>
    <dgm:pt modelId="{3ED34C8D-E10B-45EF-8D47-937E88C82CEB}" type="pres">
      <dgm:prSet presAssocID="{39404B43-105D-4092-B7F9-32CD57D0D632}" presName="hierChild3" presStyleCnt="0"/>
      <dgm:spPr/>
    </dgm:pt>
  </dgm:ptLst>
  <dgm:cxnLst>
    <dgm:cxn modelId="{6B98CA11-8416-4342-B6E5-872569FCEC0A}" srcId="{02CF4346-9ACE-466F-8B4F-107F50EBD2F3}" destId="{9EC93432-C23B-4405-B1A8-95F42761D323}" srcOrd="0" destOrd="0" parTransId="{6F4C5850-4DA6-4A0E-A42A-237594EEC3D4}" sibTransId="{228F5751-2438-4375-884D-C4595EFE54BC}"/>
    <dgm:cxn modelId="{B5E2CD16-3782-4E84-928A-7D36062C455F}" type="presOf" srcId="{EE32A5EA-DFC6-4AB5-8A22-0CBBBA78C141}" destId="{AA8A5CC6-502D-4A18-B3D3-A78B3D42806C}" srcOrd="0" destOrd="0" presId="urn:microsoft.com/office/officeart/2005/8/layout/hierarchy1"/>
    <dgm:cxn modelId="{CC6DF12D-BBB3-44FD-A621-3766A0A67113}" type="presOf" srcId="{7BFA49A8-261E-4896-8306-73167A94426D}" destId="{FF3C564A-97AA-4A45-A8D2-27AE400C5A64}" srcOrd="0" destOrd="0" presId="urn:microsoft.com/office/officeart/2005/8/layout/hierarchy1"/>
    <dgm:cxn modelId="{EB97693A-017F-4905-9957-DA41928854E4}" type="presOf" srcId="{39404B43-105D-4092-B7F9-32CD57D0D632}" destId="{ACD1ED2D-1319-4BB4-BE05-417F3C9B055A}" srcOrd="0" destOrd="0" presId="urn:microsoft.com/office/officeart/2005/8/layout/hierarchy1"/>
    <dgm:cxn modelId="{09D65F3B-31C1-4A4C-AA78-D5EE02546FDA}" srcId="{36702A13-4604-4407-985C-00520048792E}" destId="{EE32A5EA-DFC6-4AB5-8A22-0CBBBA78C141}" srcOrd="0" destOrd="0" parTransId="{BD468E70-4A7B-4530-B80C-FB0417527CCC}" sibTransId="{32B1E23D-7809-45D9-8601-0A288A66692D}"/>
    <dgm:cxn modelId="{7F31AE41-3912-45B3-8E5D-BB480F20C39A}" srcId="{02CF4346-9ACE-466F-8B4F-107F50EBD2F3}" destId="{5BD7DEC3-727F-498D-8673-D8A0DB230E59}" srcOrd="1" destOrd="0" parTransId="{6F4C7A31-D814-49A6-90C7-521C02249EF5}" sibTransId="{3E8ED838-5260-4314-97D4-362708EFE1F1}"/>
    <dgm:cxn modelId="{33985B66-E19E-4B87-9AA0-94E48C6E408E}" srcId="{EE32A5EA-DFC6-4AB5-8A22-0CBBBA78C141}" destId="{02CF4346-9ACE-466F-8B4F-107F50EBD2F3}" srcOrd="0" destOrd="0" parTransId="{139072A9-7889-4FC9-9CC3-E8004EEBE1CB}" sibTransId="{E2EA6A2E-249E-4217-990C-C4F976F6EF67}"/>
    <dgm:cxn modelId="{BD321768-488B-4840-8A2A-8A44E0E00DAB}" type="presOf" srcId="{6F4C5850-4DA6-4A0E-A42A-237594EEC3D4}" destId="{8E4F587C-81F4-4DF8-BE05-4910D73FC40C}" srcOrd="0" destOrd="0" presId="urn:microsoft.com/office/officeart/2005/8/layout/hierarchy1"/>
    <dgm:cxn modelId="{DC880054-6A2F-4E84-B1A8-B6880183B3F5}" type="presOf" srcId="{139072A9-7889-4FC9-9CC3-E8004EEBE1CB}" destId="{494BFBB8-5293-4674-A82F-6C66F694027F}" srcOrd="0" destOrd="0" presId="urn:microsoft.com/office/officeart/2005/8/layout/hierarchy1"/>
    <dgm:cxn modelId="{96052D8E-24E0-436C-9B16-D195EC68DD34}" type="presOf" srcId="{4B7C7344-8B4C-427D-8F78-888FABAD567F}" destId="{4FB1250C-286F-458F-9FFD-79D0BF7C69D0}" srcOrd="0" destOrd="0" presId="urn:microsoft.com/office/officeart/2005/8/layout/hierarchy1"/>
    <dgm:cxn modelId="{7F1BE5A6-D366-46AB-9B17-6EF8768B64A8}" type="presOf" srcId="{880EA26A-5A01-4948-BB84-25D2EADF3049}" destId="{F1C7A005-8F79-40DC-9A1A-B835F2EDFEBF}" srcOrd="0" destOrd="0" presId="urn:microsoft.com/office/officeart/2005/8/layout/hierarchy1"/>
    <dgm:cxn modelId="{B77F27B8-08A1-4CF8-96E0-C7D81C33BCE9}" srcId="{02CF4346-9ACE-466F-8B4F-107F50EBD2F3}" destId="{4B7C7344-8B4C-427D-8F78-888FABAD567F}" srcOrd="2" destOrd="0" parTransId="{7BFA49A8-261E-4896-8306-73167A94426D}" sibTransId="{D51A6574-4E7B-42F5-896A-0E73DBC1EA59}"/>
    <dgm:cxn modelId="{9883F1CF-BAAA-4B39-88AF-AD69E99C5B10}" type="presOf" srcId="{6F4C7A31-D814-49A6-90C7-521C02249EF5}" destId="{5EE36C15-FDAE-40FD-9BA5-59D1B2FA380F}" srcOrd="0" destOrd="0" presId="urn:microsoft.com/office/officeart/2005/8/layout/hierarchy1"/>
    <dgm:cxn modelId="{002E2AD6-AB89-4250-8A29-7B807A65EBEE}" type="presOf" srcId="{5BD7DEC3-727F-498D-8673-D8A0DB230E59}" destId="{B9B52A2B-2DF7-445E-8D7D-000EE7BBFAA2}" srcOrd="0" destOrd="0" presId="urn:microsoft.com/office/officeart/2005/8/layout/hierarchy1"/>
    <dgm:cxn modelId="{84745EE4-FB60-4C88-8FCE-D459E4F84D13}" type="presOf" srcId="{36702A13-4604-4407-985C-00520048792E}" destId="{9FF4E5C1-9B1C-4452-8FB8-61B5AD43AD1F}" srcOrd="0" destOrd="0" presId="urn:microsoft.com/office/officeart/2005/8/layout/hierarchy1"/>
    <dgm:cxn modelId="{BA13F6EE-C9BF-489E-B145-49858DCA12B6}" srcId="{EE32A5EA-DFC6-4AB5-8A22-0CBBBA78C141}" destId="{39404B43-105D-4092-B7F9-32CD57D0D632}" srcOrd="1" destOrd="0" parTransId="{880EA26A-5A01-4948-BB84-25D2EADF3049}" sibTransId="{B561FDB8-4A63-4B07-BA00-A2B62E3551AC}"/>
    <dgm:cxn modelId="{A7D929F2-8FC2-4274-A235-E1C2E32D1B66}" type="presOf" srcId="{9EC93432-C23B-4405-B1A8-95F42761D323}" destId="{8B217261-F5C6-447D-A5BE-8EAF82094F4F}" srcOrd="0" destOrd="0" presId="urn:microsoft.com/office/officeart/2005/8/layout/hierarchy1"/>
    <dgm:cxn modelId="{E0281AF3-6F5D-49C6-B0D4-C64801013F9B}" type="presOf" srcId="{02CF4346-9ACE-466F-8B4F-107F50EBD2F3}" destId="{76438FBE-09FA-48EB-A306-FB683FB8CCC5}" srcOrd="0" destOrd="0" presId="urn:microsoft.com/office/officeart/2005/8/layout/hierarchy1"/>
    <dgm:cxn modelId="{3A0E3B32-3D73-467F-889F-2F358FAF0C98}" type="presParOf" srcId="{9FF4E5C1-9B1C-4452-8FB8-61B5AD43AD1F}" destId="{6DAC2E3F-677D-4D8F-AC09-4FAD566666B1}" srcOrd="0" destOrd="0" presId="urn:microsoft.com/office/officeart/2005/8/layout/hierarchy1"/>
    <dgm:cxn modelId="{60B57D8F-3F84-4796-B208-B28A70F778A1}" type="presParOf" srcId="{6DAC2E3F-677D-4D8F-AC09-4FAD566666B1}" destId="{37BE65E9-36E6-4B6B-B2C5-2C0C9A5C691F}" srcOrd="0" destOrd="0" presId="urn:microsoft.com/office/officeart/2005/8/layout/hierarchy1"/>
    <dgm:cxn modelId="{1EA8D40D-D88B-4BAC-A577-992A1ED0932A}" type="presParOf" srcId="{37BE65E9-36E6-4B6B-B2C5-2C0C9A5C691F}" destId="{DDE60358-6729-443E-B827-0330E7D25065}" srcOrd="0" destOrd="0" presId="urn:microsoft.com/office/officeart/2005/8/layout/hierarchy1"/>
    <dgm:cxn modelId="{0885476D-DAFD-497F-B5EE-0671584F18DB}" type="presParOf" srcId="{37BE65E9-36E6-4B6B-B2C5-2C0C9A5C691F}" destId="{AA8A5CC6-502D-4A18-B3D3-A78B3D42806C}" srcOrd="1" destOrd="0" presId="urn:microsoft.com/office/officeart/2005/8/layout/hierarchy1"/>
    <dgm:cxn modelId="{1F7CE35E-A552-4B6A-9022-94A47035572C}" type="presParOf" srcId="{6DAC2E3F-677D-4D8F-AC09-4FAD566666B1}" destId="{68D5E129-62ED-4E9D-B7D5-BFF89B8917A9}" srcOrd="1" destOrd="0" presId="urn:microsoft.com/office/officeart/2005/8/layout/hierarchy1"/>
    <dgm:cxn modelId="{712A1A1B-0001-4460-89AC-61C553DCF249}" type="presParOf" srcId="{68D5E129-62ED-4E9D-B7D5-BFF89B8917A9}" destId="{494BFBB8-5293-4674-A82F-6C66F694027F}" srcOrd="0" destOrd="0" presId="urn:microsoft.com/office/officeart/2005/8/layout/hierarchy1"/>
    <dgm:cxn modelId="{FF181F83-8585-48B9-851C-2FD74B0C1AF3}" type="presParOf" srcId="{68D5E129-62ED-4E9D-B7D5-BFF89B8917A9}" destId="{E59DC4BC-923B-4A1E-867F-5A3956DB6D9C}" srcOrd="1" destOrd="0" presId="urn:microsoft.com/office/officeart/2005/8/layout/hierarchy1"/>
    <dgm:cxn modelId="{1B087132-B73F-4265-A4E5-318D1242C48B}" type="presParOf" srcId="{E59DC4BC-923B-4A1E-867F-5A3956DB6D9C}" destId="{E5CDBDF6-8C12-40BD-93AC-0927786865F7}" srcOrd="0" destOrd="0" presId="urn:microsoft.com/office/officeart/2005/8/layout/hierarchy1"/>
    <dgm:cxn modelId="{83345709-3FEF-465B-BC37-C582A8059264}" type="presParOf" srcId="{E5CDBDF6-8C12-40BD-93AC-0927786865F7}" destId="{4D69101B-C92B-4D14-94F1-7F481AD28828}" srcOrd="0" destOrd="0" presId="urn:microsoft.com/office/officeart/2005/8/layout/hierarchy1"/>
    <dgm:cxn modelId="{AFA3DB43-C82E-450A-884F-123FD9C3D7FC}" type="presParOf" srcId="{E5CDBDF6-8C12-40BD-93AC-0927786865F7}" destId="{76438FBE-09FA-48EB-A306-FB683FB8CCC5}" srcOrd="1" destOrd="0" presId="urn:microsoft.com/office/officeart/2005/8/layout/hierarchy1"/>
    <dgm:cxn modelId="{BC722C04-8C26-4782-95E0-754B5511E6DD}" type="presParOf" srcId="{E59DC4BC-923B-4A1E-867F-5A3956DB6D9C}" destId="{4621C9ED-E9AF-4279-AEC7-EC635867BD54}" srcOrd="1" destOrd="0" presId="urn:microsoft.com/office/officeart/2005/8/layout/hierarchy1"/>
    <dgm:cxn modelId="{54A73EEA-FD07-4ADA-8DC6-5265B08B7368}" type="presParOf" srcId="{4621C9ED-E9AF-4279-AEC7-EC635867BD54}" destId="{8E4F587C-81F4-4DF8-BE05-4910D73FC40C}" srcOrd="0" destOrd="0" presId="urn:microsoft.com/office/officeart/2005/8/layout/hierarchy1"/>
    <dgm:cxn modelId="{19E8CCAF-17C2-4D3D-9857-4CFED914CF83}" type="presParOf" srcId="{4621C9ED-E9AF-4279-AEC7-EC635867BD54}" destId="{C9625A7B-2D49-43C9-90DE-8348DCCC9942}" srcOrd="1" destOrd="0" presId="urn:microsoft.com/office/officeart/2005/8/layout/hierarchy1"/>
    <dgm:cxn modelId="{B9BFB4AD-C31C-4D51-BD8D-1107C1AAF0FD}" type="presParOf" srcId="{C9625A7B-2D49-43C9-90DE-8348DCCC9942}" destId="{E341FEA6-1B7D-4B47-9E2E-54E03764A162}" srcOrd="0" destOrd="0" presId="urn:microsoft.com/office/officeart/2005/8/layout/hierarchy1"/>
    <dgm:cxn modelId="{4EEC8A78-DEE6-4AF7-8514-7DA61E764E79}" type="presParOf" srcId="{E341FEA6-1B7D-4B47-9E2E-54E03764A162}" destId="{C12A10D8-C9FC-4934-ADB8-FA8CACE91CBC}" srcOrd="0" destOrd="0" presId="urn:microsoft.com/office/officeart/2005/8/layout/hierarchy1"/>
    <dgm:cxn modelId="{42210C9C-6ECF-4FEB-B797-F93EDF0AD535}" type="presParOf" srcId="{E341FEA6-1B7D-4B47-9E2E-54E03764A162}" destId="{8B217261-F5C6-447D-A5BE-8EAF82094F4F}" srcOrd="1" destOrd="0" presId="urn:microsoft.com/office/officeart/2005/8/layout/hierarchy1"/>
    <dgm:cxn modelId="{9E2C3116-9B7C-454C-81B6-B11AD92373D5}" type="presParOf" srcId="{C9625A7B-2D49-43C9-90DE-8348DCCC9942}" destId="{262334FA-F77E-4FF1-8366-F61C52A6D47F}" srcOrd="1" destOrd="0" presId="urn:microsoft.com/office/officeart/2005/8/layout/hierarchy1"/>
    <dgm:cxn modelId="{9059D10C-1AC7-4650-92B3-027071C254CD}" type="presParOf" srcId="{4621C9ED-E9AF-4279-AEC7-EC635867BD54}" destId="{5EE36C15-FDAE-40FD-9BA5-59D1B2FA380F}" srcOrd="2" destOrd="0" presId="urn:microsoft.com/office/officeart/2005/8/layout/hierarchy1"/>
    <dgm:cxn modelId="{0C0ABE77-A7FB-4748-A6BC-C7F6D8C58C6E}" type="presParOf" srcId="{4621C9ED-E9AF-4279-AEC7-EC635867BD54}" destId="{F83EB708-B3F1-40E4-9BFF-5F7E46A2EDBE}" srcOrd="3" destOrd="0" presId="urn:microsoft.com/office/officeart/2005/8/layout/hierarchy1"/>
    <dgm:cxn modelId="{A91BAE3C-2520-4874-9D90-E19F4691D58A}" type="presParOf" srcId="{F83EB708-B3F1-40E4-9BFF-5F7E46A2EDBE}" destId="{7006CE97-290D-4509-8397-0DDCB941E315}" srcOrd="0" destOrd="0" presId="urn:microsoft.com/office/officeart/2005/8/layout/hierarchy1"/>
    <dgm:cxn modelId="{7CA0EDA2-8368-462B-A162-C1E3356EE5B2}" type="presParOf" srcId="{7006CE97-290D-4509-8397-0DDCB941E315}" destId="{3BDF34C2-7604-494A-B0E9-F74B61F61AB4}" srcOrd="0" destOrd="0" presId="urn:microsoft.com/office/officeart/2005/8/layout/hierarchy1"/>
    <dgm:cxn modelId="{64205048-D2C7-4360-A0DB-CB3C91518257}" type="presParOf" srcId="{7006CE97-290D-4509-8397-0DDCB941E315}" destId="{B9B52A2B-2DF7-445E-8D7D-000EE7BBFAA2}" srcOrd="1" destOrd="0" presId="urn:microsoft.com/office/officeart/2005/8/layout/hierarchy1"/>
    <dgm:cxn modelId="{18488C58-5D3B-441D-BFEF-366E5A84069A}" type="presParOf" srcId="{F83EB708-B3F1-40E4-9BFF-5F7E46A2EDBE}" destId="{B32FBBF9-E051-430D-AAB5-A447BB7C01DC}" srcOrd="1" destOrd="0" presId="urn:microsoft.com/office/officeart/2005/8/layout/hierarchy1"/>
    <dgm:cxn modelId="{136FE58F-9073-48E2-882C-7CC47E1769FA}" type="presParOf" srcId="{4621C9ED-E9AF-4279-AEC7-EC635867BD54}" destId="{FF3C564A-97AA-4A45-A8D2-27AE400C5A64}" srcOrd="4" destOrd="0" presId="urn:microsoft.com/office/officeart/2005/8/layout/hierarchy1"/>
    <dgm:cxn modelId="{EEDD87CA-9688-4291-98C4-E56CCEC06EAC}" type="presParOf" srcId="{4621C9ED-E9AF-4279-AEC7-EC635867BD54}" destId="{C5D20B2F-57C0-4318-8D6F-39A6F5AF045B}" srcOrd="5" destOrd="0" presId="urn:microsoft.com/office/officeart/2005/8/layout/hierarchy1"/>
    <dgm:cxn modelId="{0FC10676-6A35-4803-8BAD-193956A64DBC}" type="presParOf" srcId="{C5D20B2F-57C0-4318-8D6F-39A6F5AF045B}" destId="{111BBE65-2AF5-4737-8995-4D15EA83DDC4}" srcOrd="0" destOrd="0" presId="urn:microsoft.com/office/officeart/2005/8/layout/hierarchy1"/>
    <dgm:cxn modelId="{9DC63134-1110-4A2C-9320-D6E27085CBC5}" type="presParOf" srcId="{111BBE65-2AF5-4737-8995-4D15EA83DDC4}" destId="{C4A27DEB-9CAD-4AA4-83C6-0E8E7916FEDF}" srcOrd="0" destOrd="0" presId="urn:microsoft.com/office/officeart/2005/8/layout/hierarchy1"/>
    <dgm:cxn modelId="{9F18A292-2B6C-418B-9909-FED6AEBCAADE}" type="presParOf" srcId="{111BBE65-2AF5-4737-8995-4D15EA83DDC4}" destId="{4FB1250C-286F-458F-9FFD-79D0BF7C69D0}" srcOrd="1" destOrd="0" presId="urn:microsoft.com/office/officeart/2005/8/layout/hierarchy1"/>
    <dgm:cxn modelId="{8374022C-931A-47D9-BCCF-7DEB3BF9CDEA}" type="presParOf" srcId="{C5D20B2F-57C0-4318-8D6F-39A6F5AF045B}" destId="{56E51D75-9BA9-4BB6-94CE-E6F55E85E9CF}" srcOrd="1" destOrd="0" presId="urn:microsoft.com/office/officeart/2005/8/layout/hierarchy1"/>
    <dgm:cxn modelId="{1F344CA4-5105-4113-91CC-26AD9D6FD261}" type="presParOf" srcId="{68D5E129-62ED-4E9D-B7D5-BFF89B8917A9}" destId="{F1C7A005-8F79-40DC-9A1A-B835F2EDFEBF}" srcOrd="2" destOrd="0" presId="urn:microsoft.com/office/officeart/2005/8/layout/hierarchy1"/>
    <dgm:cxn modelId="{0FFB6D1B-B75A-4562-8B25-10863849E4C1}" type="presParOf" srcId="{68D5E129-62ED-4E9D-B7D5-BFF89B8917A9}" destId="{F759E8B7-8A3F-4C85-8E0C-6040F8E2C232}" srcOrd="3" destOrd="0" presId="urn:microsoft.com/office/officeart/2005/8/layout/hierarchy1"/>
    <dgm:cxn modelId="{932DE59C-E4B4-4490-A576-63B708ABF33C}" type="presParOf" srcId="{F759E8B7-8A3F-4C85-8E0C-6040F8E2C232}" destId="{66A04AAD-9243-4B58-9617-BE20B90C93A7}" srcOrd="0" destOrd="0" presId="urn:microsoft.com/office/officeart/2005/8/layout/hierarchy1"/>
    <dgm:cxn modelId="{6969AB07-39BB-4B1F-A8F8-325F357F8496}" type="presParOf" srcId="{66A04AAD-9243-4B58-9617-BE20B90C93A7}" destId="{AC6C35AD-3F52-4F7D-B620-2689EE527645}" srcOrd="0" destOrd="0" presId="urn:microsoft.com/office/officeart/2005/8/layout/hierarchy1"/>
    <dgm:cxn modelId="{ED96C61A-E1C8-44A1-815A-5CB39BDFB333}" type="presParOf" srcId="{66A04AAD-9243-4B58-9617-BE20B90C93A7}" destId="{ACD1ED2D-1319-4BB4-BE05-417F3C9B055A}" srcOrd="1" destOrd="0" presId="urn:microsoft.com/office/officeart/2005/8/layout/hierarchy1"/>
    <dgm:cxn modelId="{A1982EDF-6ABF-45B6-9D1A-1804B3B1C1E5}" type="presParOf" srcId="{F759E8B7-8A3F-4C85-8E0C-6040F8E2C232}" destId="{3ED34C8D-E10B-45EF-8D47-937E88C82C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F51700-5DF8-9E44-B0A5-E36F5BBCA5D5}"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46B3D60A-A94B-0143-B91D-FCC113F34E02}">
      <dgm:prSet phldrT="[Text]" custT="1"/>
      <dgm:spPr/>
      <dgm:t>
        <a:bodyPr/>
        <a:lstStyle/>
        <a:p>
          <a:r>
            <a:rPr lang="en-US" sz="2200" dirty="0"/>
            <a:t>1</a:t>
          </a:r>
          <a:r>
            <a:rPr lang="en-US" sz="2200" baseline="30000" dirty="0"/>
            <a:t>st</a:t>
          </a:r>
          <a:r>
            <a:rPr lang="en-US" sz="2200" dirty="0"/>
            <a:t> generation: </a:t>
          </a:r>
          <a:r>
            <a:rPr lang="en-US" sz="2200" dirty="0" err="1"/>
            <a:t>Norethindrone</a:t>
          </a:r>
          <a:endParaRPr lang="en-US" sz="2200" dirty="0"/>
        </a:p>
      </dgm:t>
    </dgm:pt>
    <dgm:pt modelId="{D4EF22F5-0B00-3542-AAAE-8B72118A0A38}" type="parTrans" cxnId="{0FC513C6-2CF0-1B48-835B-9BF496F128B8}">
      <dgm:prSet/>
      <dgm:spPr/>
      <dgm:t>
        <a:bodyPr/>
        <a:lstStyle/>
        <a:p>
          <a:endParaRPr lang="en-US"/>
        </a:p>
      </dgm:t>
    </dgm:pt>
    <dgm:pt modelId="{C2CE454F-3D78-9742-A171-251F29BE19E0}" type="sibTrans" cxnId="{0FC513C6-2CF0-1B48-835B-9BF496F128B8}">
      <dgm:prSet/>
      <dgm:spPr/>
      <dgm:t>
        <a:bodyPr/>
        <a:lstStyle/>
        <a:p>
          <a:endParaRPr lang="en-US"/>
        </a:p>
      </dgm:t>
    </dgm:pt>
    <dgm:pt modelId="{E99C277D-A28D-624A-A1E7-17E307648E1E}">
      <dgm:prSet phldrT="[Text]" custT="1"/>
      <dgm:spPr/>
      <dgm:t>
        <a:bodyPr/>
        <a:lstStyle/>
        <a:p>
          <a:r>
            <a:rPr lang="en-US" sz="2100" dirty="0"/>
            <a:t>2</a:t>
          </a:r>
          <a:r>
            <a:rPr lang="en-US" sz="2100" baseline="30000" dirty="0"/>
            <a:t>nd</a:t>
          </a:r>
          <a:r>
            <a:rPr lang="en-US" sz="2100" dirty="0"/>
            <a:t> generation: </a:t>
          </a:r>
          <a:r>
            <a:rPr lang="en-US" sz="2100" dirty="0" err="1"/>
            <a:t>Levonorgestrel</a:t>
          </a:r>
          <a:endParaRPr lang="en-US" sz="2100" dirty="0"/>
        </a:p>
      </dgm:t>
    </dgm:pt>
    <dgm:pt modelId="{73E8B278-7999-0E4F-B525-E6B4D192700C}" type="parTrans" cxnId="{6D845110-A18E-504B-96D8-9B85DE638921}">
      <dgm:prSet/>
      <dgm:spPr/>
      <dgm:t>
        <a:bodyPr/>
        <a:lstStyle/>
        <a:p>
          <a:endParaRPr lang="en-US"/>
        </a:p>
      </dgm:t>
    </dgm:pt>
    <dgm:pt modelId="{8BE0F982-A363-D04B-AE41-9E39169730A0}" type="sibTrans" cxnId="{6D845110-A18E-504B-96D8-9B85DE638921}">
      <dgm:prSet/>
      <dgm:spPr/>
      <dgm:t>
        <a:bodyPr/>
        <a:lstStyle/>
        <a:p>
          <a:endParaRPr lang="en-US"/>
        </a:p>
      </dgm:t>
    </dgm:pt>
    <dgm:pt modelId="{1010CBB8-C5F2-EE4A-908D-297549322895}">
      <dgm:prSet phldrT="[Text]" custT="1"/>
      <dgm:spPr/>
      <dgm:t>
        <a:bodyPr/>
        <a:lstStyle/>
        <a:p>
          <a:r>
            <a:rPr lang="en-US" sz="1800" dirty="0"/>
            <a:t>More androgenic</a:t>
          </a:r>
        </a:p>
      </dgm:t>
    </dgm:pt>
    <dgm:pt modelId="{1B3EFD62-41F6-834C-8306-F1DD4FC59955}" type="parTrans" cxnId="{49F6E198-66C6-B242-839B-ACBEA22258A5}">
      <dgm:prSet/>
      <dgm:spPr/>
      <dgm:t>
        <a:bodyPr/>
        <a:lstStyle/>
        <a:p>
          <a:endParaRPr lang="en-US"/>
        </a:p>
      </dgm:t>
    </dgm:pt>
    <dgm:pt modelId="{F0825BEB-6CEC-0146-87F8-1AA4488BF5E0}" type="sibTrans" cxnId="{49F6E198-66C6-B242-839B-ACBEA22258A5}">
      <dgm:prSet/>
      <dgm:spPr/>
      <dgm:t>
        <a:bodyPr/>
        <a:lstStyle/>
        <a:p>
          <a:endParaRPr lang="en-US"/>
        </a:p>
      </dgm:t>
    </dgm:pt>
    <dgm:pt modelId="{4B8DCD28-E7BB-DA46-8083-C5A6E66225A5}">
      <dgm:prSet phldrT="[Text]" custT="1"/>
      <dgm:spPr/>
      <dgm:t>
        <a:bodyPr/>
        <a:lstStyle/>
        <a:p>
          <a:r>
            <a:rPr lang="en-US" sz="2100" dirty="0"/>
            <a:t>3</a:t>
          </a:r>
          <a:r>
            <a:rPr lang="en-US" sz="2100" baseline="30000" dirty="0"/>
            <a:t>rd</a:t>
          </a:r>
          <a:r>
            <a:rPr lang="en-US" sz="2100" dirty="0"/>
            <a:t> generation: </a:t>
          </a:r>
          <a:r>
            <a:rPr lang="en-US" sz="2100" dirty="0" err="1"/>
            <a:t>Desonorgestrel</a:t>
          </a:r>
          <a:endParaRPr lang="en-US" sz="2100" dirty="0"/>
        </a:p>
      </dgm:t>
    </dgm:pt>
    <dgm:pt modelId="{0F17E93C-3814-5C4A-84E9-C4A891D66A39}" type="parTrans" cxnId="{07631A7B-BF0A-DD4A-B018-C7ECC476A2C6}">
      <dgm:prSet/>
      <dgm:spPr/>
      <dgm:t>
        <a:bodyPr/>
        <a:lstStyle/>
        <a:p>
          <a:endParaRPr lang="en-US"/>
        </a:p>
      </dgm:t>
    </dgm:pt>
    <dgm:pt modelId="{8C41747A-D0D0-F745-BA4C-148BE0A02E81}" type="sibTrans" cxnId="{07631A7B-BF0A-DD4A-B018-C7ECC476A2C6}">
      <dgm:prSet/>
      <dgm:spPr/>
      <dgm:t>
        <a:bodyPr/>
        <a:lstStyle/>
        <a:p>
          <a:endParaRPr lang="en-US"/>
        </a:p>
      </dgm:t>
    </dgm:pt>
    <dgm:pt modelId="{CD33FBA0-4AD6-7446-A462-A0F359903AD2}">
      <dgm:prSet phldrT="[Text]" custT="1"/>
      <dgm:spPr/>
      <dgm:t>
        <a:bodyPr/>
        <a:lstStyle/>
        <a:p>
          <a:r>
            <a:rPr lang="en-US" sz="1800" dirty="0"/>
            <a:t>Least androgenic</a:t>
          </a:r>
        </a:p>
      </dgm:t>
    </dgm:pt>
    <dgm:pt modelId="{3101B754-71AA-1E48-88B8-2AB2D705DF44}" type="parTrans" cxnId="{3C44F68A-BE8B-714C-A380-AFA86897867F}">
      <dgm:prSet/>
      <dgm:spPr/>
      <dgm:t>
        <a:bodyPr/>
        <a:lstStyle/>
        <a:p>
          <a:endParaRPr lang="en-US"/>
        </a:p>
      </dgm:t>
    </dgm:pt>
    <dgm:pt modelId="{E9DEC4B5-C8BE-AF4C-BE9C-8EB8D6DB7960}" type="sibTrans" cxnId="{3C44F68A-BE8B-714C-A380-AFA86897867F}">
      <dgm:prSet/>
      <dgm:spPr/>
      <dgm:t>
        <a:bodyPr/>
        <a:lstStyle/>
        <a:p>
          <a:endParaRPr lang="en-US"/>
        </a:p>
      </dgm:t>
    </dgm:pt>
    <dgm:pt modelId="{7FFFAB80-1B95-4743-894E-DAC474D6F607}">
      <dgm:prSet phldrT="[Text]" custT="1"/>
      <dgm:spPr/>
      <dgm:t>
        <a:bodyPr/>
        <a:lstStyle/>
        <a:p>
          <a:r>
            <a:rPr lang="en-US" sz="2200" dirty="0"/>
            <a:t>4</a:t>
          </a:r>
          <a:r>
            <a:rPr lang="en-US" sz="2200" baseline="30000" dirty="0"/>
            <a:t>th</a:t>
          </a:r>
          <a:r>
            <a:rPr lang="en-US" sz="2200" dirty="0"/>
            <a:t> Generation: </a:t>
          </a:r>
          <a:r>
            <a:rPr lang="en-US" sz="2200" dirty="0" err="1"/>
            <a:t>Drosperinone</a:t>
          </a:r>
          <a:endParaRPr lang="en-US" sz="2200" dirty="0"/>
        </a:p>
      </dgm:t>
    </dgm:pt>
    <dgm:pt modelId="{D79A29FE-D1D3-7849-93A8-F6A0B7C1D704}" type="parTrans" cxnId="{9E23D9A3-EF66-C345-9F8E-596917347FB6}">
      <dgm:prSet/>
      <dgm:spPr/>
      <dgm:t>
        <a:bodyPr/>
        <a:lstStyle/>
        <a:p>
          <a:endParaRPr lang="en-US"/>
        </a:p>
      </dgm:t>
    </dgm:pt>
    <dgm:pt modelId="{8202EF8B-617C-B748-9A8B-42FE93EEA6FE}" type="sibTrans" cxnId="{9E23D9A3-EF66-C345-9F8E-596917347FB6}">
      <dgm:prSet/>
      <dgm:spPr/>
      <dgm:t>
        <a:bodyPr/>
        <a:lstStyle/>
        <a:p>
          <a:endParaRPr lang="en-US"/>
        </a:p>
      </dgm:t>
    </dgm:pt>
    <dgm:pt modelId="{5F5F654F-D684-C641-9A97-B032D73E8B52}">
      <dgm:prSet custT="1"/>
      <dgm:spPr/>
      <dgm:t>
        <a:bodyPr/>
        <a:lstStyle/>
        <a:p>
          <a:r>
            <a:rPr lang="en-US" sz="1800" dirty="0"/>
            <a:t>Anti-androgenic properties</a:t>
          </a:r>
        </a:p>
      </dgm:t>
    </dgm:pt>
    <dgm:pt modelId="{FC893980-91C3-AD45-A436-CC1366612B4C}" type="parTrans" cxnId="{796C1E6A-3768-A543-9C9F-53FAE4599653}">
      <dgm:prSet/>
      <dgm:spPr/>
      <dgm:t>
        <a:bodyPr/>
        <a:lstStyle/>
        <a:p>
          <a:endParaRPr lang="en-US"/>
        </a:p>
      </dgm:t>
    </dgm:pt>
    <dgm:pt modelId="{E5EBE7DC-D257-994F-A88F-0D8A35F9FB72}" type="sibTrans" cxnId="{796C1E6A-3768-A543-9C9F-53FAE4599653}">
      <dgm:prSet/>
      <dgm:spPr/>
      <dgm:t>
        <a:bodyPr/>
        <a:lstStyle/>
        <a:p>
          <a:endParaRPr lang="en-US"/>
        </a:p>
      </dgm:t>
    </dgm:pt>
    <dgm:pt modelId="{31C9FF5D-7350-4068-83E9-B0482FDA7739}">
      <dgm:prSet phldrT="[Text]" custT="1"/>
      <dgm:spPr/>
      <dgm:t>
        <a:bodyPr/>
        <a:lstStyle/>
        <a:p>
          <a:r>
            <a:rPr lang="en-US" sz="1800" dirty="0"/>
            <a:t>Irregular spotting</a:t>
          </a:r>
        </a:p>
      </dgm:t>
    </dgm:pt>
    <dgm:pt modelId="{E6153C84-C8E3-44DB-9D74-0EE128376902}" type="sibTrans" cxnId="{86298DAF-47D1-4CE3-8A64-4AE79D37C1F9}">
      <dgm:prSet/>
      <dgm:spPr/>
      <dgm:t>
        <a:bodyPr/>
        <a:lstStyle/>
        <a:p>
          <a:endParaRPr lang="en-US"/>
        </a:p>
      </dgm:t>
    </dgm:pt>
    <dgm:pt modelId="{79023967-3933-40FA-8AAA-0B6AFF4D011E}" type="parTrans" cxnId="{86298DAF-47D1-4CE3-8A64-4AE79D37C1F9}">
      <dgm:prSet/>
      <dgm:spPr/>
      <dgm:t>
        <a:bodyPr/>
        <a:lstStyle/>
        <a:p>
          <a:endParaRPr lang="en-US"/>
        </a:p>
      </dgm:t>
    </dgm:pt>
    <dgm:pt modelId="{FED8688A-8605-A84B-A21D-010F045ECE96}" type="pres">
      <dgm:prSet presAssocID="{6AF51700-5DF8-9E44-B0A5-E36F5BBCA5D5}" presName="Name0" presStyleCnt="0">
        <dgm:presLayoutVars>
          <dgm:dir/>
          <dgm:animLvl val="lvl"/>
          <dgm:resizeHandles val="exact"/>
        </dgm:presLayoutVars>
      </dgm:prSet>
      <dgm:spPr/>
    </dgm:pt>
    <dgm:pt modelId="{DCD76031-4ED5-B34B-8278-E8DCA70BD45A}" type="pres">
      <dgm:prSet presAssocID="{7FFFAB80-1B95-4743-894E-DAC474D6F607}" presName="boxAndChildren" presStyleCnt="0"/>
      <dgm:spPr/>
    </dgm:pt>
    <dgm:pt modelId="{2926F760-67E5-1445-B576-DCB18800FC1F}" type="pres">
      <dgm:prSet presAssocID="{7FFFAB80-1B95-4743-894E-DAC474D6F607}" presName="parentTextBox" presStyleLbl="node1" presStyleIdx="0" presStyleCnt="4"/>
      <dgm:spPr/>
    </dgm:pt>
    <dgm:pt modelId="{62848287-487E-2C45-ABC6-47C015DA6FDE}" type="pres">
      <dgm:prSet presAssocID="{7FFFAB80-1B95-4743-894E-DAC474D6F607}" presName="entireBox" presStyleLbl="node1" presStyleIdx="0" presStyleCnt="4"/>
      <dgm:spPr/>
    </dgm:pt>
    <dgm:pt modelId="{37E120E9-1AF2-DB41-97AD-DCBBBA3C0256}" type="pres">
      <dgm:prSet presAssocID="{7FFFAB80-1B95-4743-894E-DAC474D6F607}" presName="descendantBox" presStyleCnt="0"/>
      <dgm:spPr/>
    </dgm:pt>
    <dgm:pt modelId="{97CC1629-6B55-FD4D-9BF0-12B7C09E9EFA}" type="pres">
      <dgm:prSet presAssocID="{5F5F654F-D684-C641-9A97-B032D73E8B52}" presName="childTextBox" presStyleLbl="fgAccFollowNode1" presStyleIdx="0" presStyleCnt="4">
        <dgm:presLayoutVars>
          <dgm:bulletEnabled val="1"/>
        </dgm:presLayoutVars>
      </dgm:prSet>
      <dgm:spPr/>
    </dgm:pt>
    <dgm:pt modelId="{ED4015E1-C1A1-E742-A1C4-E6D85996D91C}" type="pres">
      <dgm:prSet presAssocID="{8C41747A-D0D0-F745-BA4C-148BE0A02E81}" presName="sp" presStyleCnt="0"/>
      <dgm:spPr/>
    </dgm:pt>
    <dgm:pt modelId="{82421025-5472-0A4D-8F9A-3ED39DA220E5}" type="pres">
      <dgm:prSet presAssocID="{4B8DCD28-E7BB-DA46-8083-C5A6E66225A5}" presName="arrowAndChildren" presStyleCnt="0"/>
      <dgm:spPr/>
    </dgm:pt>
    <dgm:pt modelId="{BD160C18-08F4-6E45-86C7-DC02129B4C0D}" type="pres">
      <dgm:prSet presAssocID="{4B8DCD28-E7BB-DA46-8083-C5A6E66225A5}" presName="parentTextArrow" presStyleLbl="node1" presStyleIdx="0" presStyleCnt="4"/>
      <dgm:spPr/>
    </dgm:pt>
    <dgm:pt modelId="{F9A7B3A4-0D00-C24F-BB53-0315AB8ECD56}" type="pres">
      <dgm:prSet presAssocID="{4B8DCD28-E7BB-DA46-8083-C5A6E66225A5}" presName="arrow" presStyleLbl="node1" presStyleIdx="1" presStyleCnt="4"/>
      <dgm:spPr/>
    </dgm:pt>
    <dgm:pt modelId="{4A2F4209-74ED-9F4D-BDB8-1D12B2385462}" type="pres">
      <dgm:prSet presAssocID="{4B8DCD28-E7BB-DA46-8083-C5A6E66225A5}" presName="descendantArrow" presStyleCnt="0"/>
      <dgm:spPr/>
    </dgm:pt>
    <dgm:pt modelId="{9C811BC3-071E-FC42-81CB-99BC690308E8}" type="pres">
      <dgm:prSet presAssocID="{CD33FBA0-4AD6-7446-A462-A0F359903AD2}" presName="childTextArrow" presStyleLbl="fgAccFollowNode1" presStyleIdx="1" presStyleCnt="4">
        <dgm:presLayoutVars>
          <dgm:bulletEnabled val="1"/>
        </dgm:presLayoutVars>
      </dgm:prSet>
      <dgm:spPr/>
    </dgm:pt>
    <dgm:pt modelId="{1677CCED-28B8-B944-8995-1B036BDDD64D}" type="pres">
      <dgm:prSet presAssocID="{8BE0F982-A363-D04B-AE41-9E39169730A0}" presName="sp" presStyleCnt="0"/>
      <dgm:spPr/>
    </dgm:pt>
    <dgm:pt modelId="{ED54335D-BAA1-8F48-BD7D-5CA5BF5E86A1}" type="pres">
      <dgm:prSet presAssocID="{E99C277D-A28D-624A-A1E7-17E307648E1E}" presName="arrowAndChildren" presStyleCnt="0"/>
      <dgm:spPr/>
    </dgm:pt>
    <dgm:pt modelId="{B5142DBB-2098-F34C-838D-86FDAA5B264C}" type="pres">
      <dgm:prSet presAssocID="{E99C277D-A28D-624A-A1E7-17E307648E1E}" presName="parentTextArrow" presStyleLbl="node1" presStyleIdx="1" presStyleCnt="4"/>
      <dgm:spPr/>
    </dgm:pt>
    <dgm:pt modelId="{2A7AED8E-F4A9-5148-97B7-0A592BD41DB8}" type="pres">
      <dgm:prSet presAssocID="{E99C277D-A28D-624A-A1E7-17E307648E1E}" presName="arrow" presStyleLbl="node1" presStyleIdx="2" presStyleCnt="4"/>
      <dgm:spPr/>
    </dgm:pt>
    <dgm:pt modelId="{6D2D41E6-2B84-7F47-931F-DAF8507D8E6A}" type="pres">
      <dgm:prSet presAssocID="{E99C277D-A28D-624A-A1E7-17E307648E1E}" presName="descendantArrow" presStyleCnt="0"/>
      <dgm:spPr/>
    </dgm:pt>
    <dgm:pt modelId="{AEE23FFB-CE0C-4343-B067-4E58C802D3AD}" type="pres">
      <dgm:prSet presAssocID="{1010CBB8-C5F2-EE4A-908D-297549322895}" presName="childTextArrow" presStyleLbl="fgAccFollowNode1" presStyleIdx="2" presStyleCnt="4">
        <dgm:presLayoutVars>
          <dgm:bulletEnabled val="1"/>
        </dgm:presLayoutVars>
      </dgm:prSet>
      <dgm:spPr/>
    </dgm:pt>
    <dgm:pt modelId="{757A907D-C365-C04F-A648-1A3C4B49A3E4}" type="pres">
      <dgm:prSet presAssocID="{C2CE454F-3D78-9742-A171-251F29BE19E0}" presName="sp" presStyleCnt="0"/>
      <dgm:spPr/>
    </dgm:pt>
    <dgm:pt modelId="{7DFD3628-10A5-0442-BC39-5BD666F58011}" type="pres">
      <dgm:prSet presAssocID="{46B3D60A-A94B-0143-B91D-FCC113F34E02}" presName="arrowAndChildren" presStyleCnt="0"/>
      <dgm:spPr/>
    </dgm:pt>
    <dgm:pt modelId="{EC1BE5E5-4E65-D549-97B0-B80F799024CE}" type="pres">
      <dgm:prSet presAssocID="{46B3D60A-A94B-0143-B91D-FCC113F34E02}" presName="parentTextArrow" presStyleLbl="node1" presStyleIdx="2" presStyleCnt="4"/>
      <dgm:spPr/>
    </dgm:pt>
    <dgm:pt modelId="{B36B7B61-6E38-4FB4-9E26-6D9874DE00EC}" type="pres">
      <dgm:prSet presAssocID="{46B3D60A-A94B-0143-B91D-FCC113F34E02}" presName="arrow" presStyleLbl="node1" presStyleIdx="3" presStyleCnt="4"/>
      <dgm:spPr/>
    </dgm:pt>
    <dgm:pt modelId="{42EBC661-874A-4F59-B395-C04D23D8B9BD}" type="pres">
      <dgm:prSet presAssocID="{46B3D60A-A94B-0143-B91D-FCC113F34E02}" presName="descendantArrow" presStyleCnt="0"/>
      <dgm:spPr/>
    </dgm:pt>
    <dgm:pt modelId="{585D5605-707A-47BF-B6E5-9408B25A644B}" type="pres">
      <dgm:prSet presAssocID="{31C9FF5D-7350-4068-83E9-B0482FDA7739}" presName="childTextArrow" presStyleLbl="fgAccFollowNode1" presStyleIdx="3" presStyleCnt="4">
        <dgm:presLayoutVars>
          <dgm:bulletEnabled val="1"/>
        </dgm:presLayoutVars>
      </dgm:prSet>
      <dgm:spPr/>
    </dgm:pt>
  </dgm:ptLst>
  <dgm:cxnLst>
    <dgm:cxn modelId="{6D845110-A18E-504B-96D8-9B85DE638921}" srcId="{6AF51700-5DF8-9E44-B0A5-E36F5BBCA5D5}" destId="{E99C277D-A28D-624A-A1E7-17E307648E1E}" srcOrd="1" destOrd="0" parTransId="{73E8B278-7999-0E4F-B525-E6B4D192700C}" sibTransId="{8BE0F982-A363-D04B-AE41-9E39169730A0}"/>
    <dgm:cxn modelId="{2C677F18-1D9A-4B09-A792-02E9D379A58D}" type="presOf" srcId="{46B3D60A-A94B-0143-B91D-FCC113F34E02}" destId="{EC1BE5E5-4E65-D549-97B0-B80F799024CE}" srcOrd="0" destOrd="0" presId="urn:microsoft.com/office/officeart/2005/8/layout/process4"/>
    <dgm:cxn modelId="{BCCEE92B-4567-4CE1-A7B3-C9A7C2BE7B36}" type="presOf" srcId="{4B8DCD28-E7BB-DA46-8083-C5A6E66225A5}" destId="{BD160C18-08F4-6E45-86C7-DC02129B4C0D}" srcOrd="0" destOrd="0" presId="urn:microsoft.com/office/officeart/2005/8/layout/process4"/>
    <dgm:cxn modelId="{17B6A036-26CF-40F6-A91E-0A23735178B3}" type="presOf" srcId="{5F5F654F-D684-C641-9A97-B032D73E8B52}" destId="{97CC1629-6B55-FD4D-9BF0-12B7C09E9EFA}" srcOrd="0" destOrd="0" presId="urn:microsoft.com/office/officeart/2005/8/layout/process4"/>
    <dgm:cxn modelId="{B40C0038-E051-4E7C-AC42-7D4E99012370}" type="presOf" srcId="{E99C277D-A28D-624A-A1E7-17E307648E1E}" destId="{B5142DBB-2098-F34C-838D-86FDAA5B264C}" srcOrd="0" destOrd="0" presId="urn:microsoft.com/office/officeart/2005/8/layout/process4"/>
    <dgm:cxn modelId="{4F5CF33E-EADF-410C-BF5B-C4F8BB435803}" type="presOf" srcId="{31C9FF5D-7350-4068-83E9-B0482FDA7739}" destId="{585D5605-707A-47BF-B6E5-9408B25A644B}" srcOrd="0" destOrd="0" presId="urn:microsoft.com/office/officeart/2005/8/layout/process4"/>
    <dgm:cxn modelId="{F8F6A95D-2087-4855-A3F3-1542C0A39052}" type="presOf" srcId="{7FFFAB80-1B95-4743-894E-DAC474D6F607}" destId="{62848287-487E-2C45-ABC6-47C015DA6FDE}" srcOrd="1" destOrd="0" presId="urn:microsoft.com/office/officeart/2005/8/layout/process4"/>
    <dgm:cxn modelId="{796C1E6A-3768-A543-9C9F-53FAE4599653}" srcId="{7FFFAB80-1B95-4743-894E-DAC474D6F607}" destId="{5F5F654F-D684-C641-9A97-B032D73E8B52}" srcOrd="0" destOrd="0" parTransId="{FC893980-91C3-AD45-A436-CC1366612B4C}" sibTransId="{E5EBE7DC-D257-994F-A88F-0D8A35F9FB72}"/>
    <dgm:cxn modelId="{1A4D604A-6A28-47E6-8681-6B5B99A96AFC}" type="presOf" srcId="{4B8DCD28-E7BB-DA46-8083-C5A6E66225A5}" destId="{F9A7B3A4-0D00-C24F-BB53-0315AB8ECD56}" srcOrd="1" destOrd="0" presId="urn:microsoft.com/office/officeart/2005/8/layout/process4"/>
    <dgm:cxn modelId="{07631A7B-BF0A-DD4A-B018-C7ECC476A2C6}" srcId="{6AF51700-5DF8-9E44-B0A5-E36F5BBCA5D5}" destId="{4B8DCD28-E7BB-DA46-8083-C5A6E66225A5}" srcOrd="2" destOrd="0" parTransId="{0F17E93C-3814-5C4A-84E9-C4A891D66A39}" sibTransId="{8C41747A-D0D0-F745-BA4C-148BE0A02E81}"/>
    <dgm:cxn modelId="{1137707E-A0A9-4D03-8D56-56A6447BECEC}" type="presOf" srcId="{6AF51700-5DF8-9E44-B0A5-E36F5BBCA5D5}" destId="{FED8688A-8605-A84B-A21D-010F045ECE96}" srcOrd="0" destOrd="0" presId="urn:microsoft.com/office/officeart/2005/8/layout/process4"/>
    <dgm:cxn modelId="{3C44F68A-BE8B-714C-A380-AFA86897867F}" srcId="{4B8DCD28-E7BB-DA46-8083-C5A6E66225A5}" destId="{CD33FBA0-4AD6-7446-A462-A0F359903AD2}" srcOrd="0" destOrd="0" parTransId="{3101B754-71AA-1E48-88B8-2AB2D705DF44}" sibTransId="{E9DEC4B5-C8BE-AF4C-BE9C-8EB8D6DB7960}"/>
    <dgm:cxn modelId="{49F6E198-66C6-B242-839B-ACBEA22258A5}" srcId="{E99C277D-A28D-624A-A1E7-17E307648E1E}" destId="{1010CBB8-C5F2-EE4A-908D-297549322895}" srcOrd="0" destOrd="0" parTransId="{1B3EFD62-41F6-834C-8306-F1DD4FC59955}" sibTransId="{F0825BEB-6CEC-0146-87F8-1AA4488BF5E0}"/>
    <dgm:cxn modelId="{9E23D9A3-EF66-C345-9F8E-596917347FB6}" srcId="{6AF51700-5DF8-9E44-B0A5-E36F5BBCA5D5}" destId="{7FFFAB80-1B95-4743-894E-DAC474D6F607}" srcOrd="3" destOrd="0" parTransId="{D79A29FE-D1D3-7849-93A8-F6A0B7C1D704}" sibTransId="{8202EF8B-617C-B748-9A8B-42FE93EEA6FE}"/>
    <dgm:cxn modelId="{7BCE2DA5-DE82-4582-B037-D04CF2FDAB4A}" type="presOf" srcId="{CD33FBA0-4AD6-7446-A462-A0F359903AD2}" destId="{9C811BC3-071E-FC42-81CB-99BC690308E8}" srcOrd="0" destOrd="0" presId="urn:microsoft.com/office/officeart/2005/8/layout/process4"/>
    <dgm:cxn modelId="{48FD63A6-511A-4070-85B2-EE69AD177CA4}" type="presOf" srcId="{E99C277D-A28D-624A-A1E7-17E307648E1E}" destId="{2A7AED8E-F4A9-5148-97B7-0A592BD41DB8}" srcOrd="1" destOrd="0" presId="urn:microsoft.com/office/officeart/2005/8/layout/process4"/>
    <dgm:cxn modelId="{86298DAF-47D1-4CE3-8A64-4AE79D37C1F9}" srcId="{46B3D60A-A94B-0143-B91D-FCC113F34E02}" destId="{31C9FF5D-7350-4068-83E9-B0482FDA7739}" srcOrd="0" destOrd="0" parTransId="{79023967-3933-40FA-8AAA-0B6AFF4D011E}" sibTransId="{E6153C84-C8E3-44DB-9D74-0EE128376902}"/>
    <dgm:cxn modelId="{E4180EC0-FF0F-45EA-B88B-AFD11FDAC0F8}" type="presOf" srcId="{1010CBB8-C5F2-EE4A-908D-297549322895}" destId="{AEE23FFB-CE0C-4343-B067-4E58C802D3AD}" srcOrd="0" destOrd="0" presId="urn:microsoft.com/office/officeart/2005/8/layout/process4"/>
    <dgm:cxn modelId="{0FC513C6-2CF0-1B48-835B-9BF496F128B8}" srcId="{6AF51700-5DF8-9E44-B0A5-E36F5BBCA5D5}" destId="{46B3D60A-A94B-0143-B91D-FCC113F34E02}" srcOrd="0" destOrd="0" parTransId="{D4EF22F5-0B00-3542-AAAE-8B72118A0A38}" sibTransId="{C2CE454F-3D78-9742-A171-251F29BE19E0}"/>
    <dgm:cxn modelId="{6D1D66D2-F8C5-4B89-A230-F3C826EAE23E}" type="presOf" srcId="{7FFFAB80-1B95-4743-894E-DAC474D6F607}" destId="{2926F760-67E5-1445-B576-DCB18800FC1F}" srcOrd="0" destOrd="0" presId="urn:microsoft.com/office/officeart/2005/8/layout/process4"/>
    <dgm:cxn modelId="{30AE8CDF-65AF-42BD-B322-2421DCEF8664}" type="presOf" srcId="{46B3D60A-A94B-0143-B91D-FCC113F34E02}" destId="{B36B7B61-6E38-4FB4-9E26-6D9874DE00EC}" srcOrd="1" destOrd="0" presId="urn:microsoft.com/office/officeart/2005/8/layout/process4"/>
    <dgm:cxn modelId="{B8E8FE6D-8C0F-4E48-97B2-B68F14D5163E}" type="presParOf" srcId="{FED8688A-8605-A84B-A21D-010F045ECE96}" destId="{DCD76031-4ED5-B34B-8278-E8DCA70BD45A}" srcOrd="0" destOrd="0" presId="urn:microsoft.com/office/officeart/2005/8/layout/process4"/>
    <dgm:cxn modelId="{CD24EE8F-B41E-47A0-B019-5E3617D39E39}" type="presParOf" srcId="{DCD76031-4ED5-B34B-8278-E8DCA70BD45A}" destId="{2926F760-67E5-1445-B576-DCB18800FC1F}" srcOrd="0" destOrd="0" presId="urn:microsoft.com/office/officeart/2005/8/layout/process4"/>
    <dgm:cxn modelId="{E7190DCC-2459-41CA-BD09-CB02AE28AB56}" type="presParOf" srcId="{DCD76031-4ED5-B34B-8278-E8DCA70BD45A}" destId="{62848287-487E-2C45-ABC6-47C015DA6FDE}" srcOrd="1" destOrd="0" presId="urn:microsoft.com/office/officeart/2005/8/layout/process4"/>
    <dgm:cxn modelId="{2816DA88-B357-4FED-9B0E-4CEF9CB6570F}" type="presParOf" srcId="{DCD76031-4ED5-B34B-8278-E8DCA70BD45A}" destId="{37E120E9-1AF2-DB41-97AD-DCBBBA3C0256}" srcOrd="2" destOrd="0" presId="urn:microsoft.com/office/officeart/2005/8/layout/process4"/>
    <dgm:cxn modelId="{69C8A9C3-A9F5-44B2-BF8D-EAC784E2D639}" type="presParOf" srcId="{37E120E9-1AF2-DB41-97AD-DCBBBA3C0256}" destId="{97CC1629-6B55-FD4D-9BF0-12B7C09E9EFA}" srcOrd="0" destOrd="0" presId="urn:microsoft.com/office/officeart/2005/8/layout/process4"/>
    <dgm:cxn modelId="{847C182A-7F57-4D75-AD60-52339B48A649}" type="presParOf" srcId="{FED8688A-8605-A84B-A21D-010F045ECE96}" destId="{ED4015E1-C1A1-E742-A1C4-E6D85996D91C}" srcOrd="1" destOrd="0" presId="urn:microsoft.com/office/officeart/2005/8/layout/process4"/>
    <dgm:cxn modelId="{EECDE0DC-2785-46B1-9F7F-DAFF1A587C31}" type="presParOf" srcId="{FED8688A-8605-A84B-A21D-010F045ECE96}" destId="{82421025-5472-0A4D-8F9A-3ED39DA220E5}" srcOrd="2" destOrd="0" presId="urn:microsoft.com/office/officeart/2005/8/layout/process4"/>
    <dgm:cxn modelId="{3D865F01-AA9E-4BE8-96BC-C7BEFCA7C1D0}" type="presParOf" srcId="{82421025-5472-0A4D-8F9A-3ED39DA220E5}" destId="{BD160C18-08F4-6E45-86C7-DC02129B4C0D}" srcOrd="0" destOrd="0" presId="urn:microsoft.com/office/officeart/2005/8/layout/process4"/>
    <dgm:cxn modelId="{01796FFC-EBE4-4F08-BBE7-3117C113AD5F}" type="presParOf" srcId="{82421025-5472-0A4D-8F9A-3ED39DA220E5}" destId="{F9A7B3A4-0D00-C24F-BB53-0315AB8ECD56}" srcOrd="1" destOrd="0" presId="urn:microsoft.com/office/officeart/2005/8/layout/process4"/>
    <dgm:cxn modelId="{E90056DC-B9D0-4D4A-A780-81863E262D94}" type="presParOf" srcId="{82421025-5472-0A4D-8F9A-3ED39DA220E5}" destId="{4A2F4209-74ED-9F4D-BDB8-1D12B2385462}" srcOrd="2" destOrd="0" presId="urn:microsoft.com/office/officeart/2005/8/layout/process4"/>
    <dgm:cxn modelId="{DB9E3FB0-68A7-4F9B-8A26-68D81ADF9120}" type="presParOf" srcId="{4A2F4209-74ED-9F4D-BDB8-1D12B2385462}" destId="{9C811BC3-071E-FC42-81CB-99BC690308E8}" srcOrd="0" destOrd="0" presId="urn:microsoft.com/office/officeart/2005/8/layout/process4"/>
    <dgm:cxn modelId="{7945CD96-73BE-4447-BDCD-4B1BB8A5CF4D}" type="presParOf" srcId="{FED8688A-8605-A84B-A21D-010F045ECE96}" destId="{1677CCED-28B8-B944-8995-1B036BDDD64D}" srcOrd="3" destOrd="0" presId="urn:microsoft.com/office/officeart/2005/8/layout/process4"/>
    <dgm:cxn modelId="{036E9828-161F-488F-BC1E-6289CEC9579E}" type="presParOf" srcId="{FED8688A-8605-A84B-A21D-010F045ECE96}" destId="{ED54335D-BAA1-8F48-BD7D-5CA5BF5E86A1}" srcOrd="4" destOrd="0" presId="urn:microsoft.com/office/officeart/2005/8/layout/process4"/>
    <dgm:cxn modelId="{DB66D287-0BEE-44B4-97D3-5467D28856FD}" type="presParOf" srcId="{ED54335D-BAA1-8F48-BD7D-5CA5BF5E86A1}" destId="{B5142DBB-2098-F34C-838D-86FDAA5B264C}" srcOrd="0" destOrd="0" presId="urn:microsoft.com/office/officeart/2005/8/layout/process4"/>
    <dgm:cxn modelId="{BE7DFEB6-F0BE-4405-9BE6-590281037121}" type="presParOf" srcId="{ED54335D-BAA1-8F48-BD7D-5CA5BF5E86A1}" destId="{2A7AED8E-F4A9-5148-97B7-0A592BD41DB8}" srcOrd="1" destOrd="0" presId="urn:microsoft.com/office/officeart/2005/8/layout/process4"/>
    <dgm:cxn modelId="{70A98A8A-0C08-4891-ABAB-3566CB8A9AEE}" type="presParOf" srcId="{ED54335D-BAA1-8F48-BD7D-5CA5BF5E86A1}" destId="{6D2D41E6-2B84-7F47-931F-DAF8507D8E6A}" srcOrd="2" destOrd="0" presId="urn:microsoft.com/office/officeart/2005/8/layout/process4"/>
    <dgm:cxn modelId="{7B07C42F-CA9F-4561-9EC9-C8EA201E790B}" type="presParOf" srcId="{6D2D41E6-2B84-7F47-931F-DAF8507D8E6A}" destId="{AEE23FFB-CE0C-4343-B067-4E58C802D3AD}" srcOrd="0" destOrd="0" presId="urn:microsoft.com/office/officeart/2005/8/layout/process4"/>
    <dgm:cxn modelId="{CFEF59EC-2116-4BC9-BC3B-6281828AB396}" type="presParOf" srcId="{FED8688A-8605-A84B-A21D-010F045ECE96}" destId="{757A907D-C365-C04F-A648-1A3C4B49A3E4}" srcOrd="5" destOrd="0" presId="urn:microsoft.com/office/officeart/2005/8/layout/process4"/>
    <dgm:cxn modelId="{8ABDD9B8-D1C0-49F6-9F1E-5A3A8E7B5295}" type="presParOf" srcId="{FED8688A-8605-A84B-A21D-010F045ECE96}" destId="{7DFD3628-10A5-0442-BC39-5BD666F58011}" srcOrd="6" destOrd="0" presId="urn:microsoft.com/office/officeart/2005/8/layout/process4"/>
    <dgm:cxn modelId="{7B6D51C0-6FE1-4379-9BF5-4014139FF201}" type="presParOf" srcId="{7DFD3628-10A5-0442-BC39-5BD666F58011}" destId="{EC1BE5E5-4E65-D549-97B0-B80F799024CE}" srcOrd="0" destOrd="0" presId="urn:microsoft.com/office/officeart/2005/8/layout/process4"/>
    <dgm:cxn modelId="{02C5BA1A-2539-4839-860D-D75C9C4BC0C0}" type="presParOf" srcId="{7DFD3628-10A5-0442-BC39-5BD666F58011}" destId="{B36B7B61-6E38-4FB4-9E26-6D9874DE00EC}" srcOrd="1" destOrd="0" presId="urn:microsoft.com/office/officeart/2005/8/layout/process4"/>
    <dgm:cxn modelId="{F5900EEA-9BED-4816-BD1E-BAE1277D6565}" type="presParOf" srcId="{7DFD3628-10A5-0442-BC39-5BD666F58011}" destId="{42EBC661-874A-4F59-B395-C04D23D8B9BD}" srcOrd="2" destOrd="0" presId="urn:microsoft.com/office/officeart/2005/8/layout/process4"/>
    <dgm:cxn modelId="{0CF468F0-295B-4294-91E3-B02CB2B42844}" type="presParOf" srcId="{42EBC661-874A-4F59-B395-C04D23D8B9BD}" destId="{585D5605-707A-47BF-B6E5-9408B25A644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43828-DDA3-41B1-AAEF-6C9E96577716}">
      <dsp:nvSpPr>
        <dsp:cNvPr id="0" name=""/>
        <dsp:cNvSpPr/>
      </dsp:nvSpPr>
      <dsp:spPr>
        <a:xfrm>
          <a:off x="2011680" y="1130"/>
          <a:ext cx="8046720" cy="11588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94346" rIns="156129" bIns="294346" numCol="1" spcCol="1270" anchor="ctr" anchorCtr="0">
          <a:noAutofit/>
        </a:bodyPr>
        <a:lstStyle/>
        <a:p>
          <a:pPr marL="0" lvl="0" indent="0" algn="l" defTabSz="933450">
            <a:lnSpc>
              <a:spcPct val="90000"/>
            </a:lnSpc>
            <a:spcBef>
              <a:spcPct val="0"/>
            </a:spcBef>
            <a:spcAft>
              <a:spcPct val="35000"/>
            </a:spcAft>
            <a:buNone/>
          </a:pPr>
          <a:r>
            <a:rPr lang="en-US" sz="2100" kern="1200"/>
            <a:t>Describe normal pediatric and adolescent gynecologic anatomy and age-appropriate examination</a:t>
          </a:r>
        </a:p>
      </dsp:txBody>
      <dsp:txXfrm>
        <a:off x="2011680" y="1130"/>
        <a:ext cx="8046720" cy="1158840"/>
      </dsp:txXfrm>
    </dsp:sp>
    <dsp:sp modelId="{AA428519-5898-45CA-9D78-6668D83FC09B}">
      <dsp:nvSpPr>
        <dsp:cNvPr id="0" name=""/>
        <dsp:cNvSpPr/>
      </dsp:nvSpPr>
      <dsp:spPr>
        <a:xfrm>
          <a:off x="0" y="1130"/>
          <a:ext cx="2011680" cy="115884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14468" rIns="106451" bIns="114468" numCol="1" spcCol="1270" anchor="ctr" anchorCtr="0">
          <a:noAutofit/>
        </a:bodyPr>
        <a:lstStyle/>
        <a:p>
          <a:pPr marL="0" lvl="0" indent="0" algn="ctr" defTabSz="1155700">
            <a:lnSpc>
              <a:spcPct val="90000"/>
            </a:lnSpc>
            <a:spcBef>
              <a:spcPct val="0"/>
            </a:spcBef>
            <a:spcAft>
              <a:spcPct val="35000"/>
            </a:spcAft>
            <a:buNone/>
          </a:pPr>
          <a:r>
            <a:rPr lang="en-US" sz="2600" kern="1200"/>
            <a:t>Describe</a:t>
          </a:r>
        </a:p>
      </dsp:txBody>
      <dsp:txXfrm>
        <a:off x="0" y="1130"/>
        <a:ext cx="2011680" cy="1158840"/>
      </dsp:txXfrm>
    </dsp:sp>
    <dsp:sp modelId="{AF9167DD-F3FB-490E-878A-97CF87B16274}">
      <dsp:nvSpPr>
        <dsp:cNvPr id="0" name=""/>
        <dsp:cNvSpPr/>
      </dsp:nvSpPr>
      <dsp:spPr>
        <a:xfrm>
          <a:off x="2011680" y="1229502"/>
          <a:ext cx="8046720" cy="1158840"/>
        </a:xfrm>
        <a:prstGeom prst="rect">
          <a:avLst/>
        </a:prstGeom>
        <a:solidFill>
          <a:schemeClr val="accent2">
            <a:tint val="40000"/>
            <a:alpha val="90000"/>
            <a:hueOff val="987282"/>
            <a:satOff val="-2587"/>
            <a:lumOff val="926"/>
            <a:alphaOff val="0"/>
          </a:schemeClr>
        </a:solidFill>
        <a:ln w="12700" cap="flat" cmpd="sng" algn="ctr">
          <a:solidFill>
            <a:schemeClr val="accent2">
              <a:tint val="40000"/>
              <a:alpha val="90000"/>
              <a:hueOff val="987282"/>
              <a:satOff val="-2587"/>
              <a:lumOff val="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94346" rIns="156129" bIns="294346" numCol="1" spcCol="1270" anchor="ctr" anchorCtr="0">
          <a:noAutofit/>
        </a:bodyPr>
        <a:lstStyle/>
        <a:p>
          <a:pPr marL="0" lvl="0" indent="0" algn="l" defTabSz="933450">
            <a:lnSpc>
              <a:spcPct val="90000"/>
            </a:lnSpc>
            <a:spcBef>
              <a:spcPct val="0"/>
            </a:spcBef>
            <a:spcAft>
              <a:spcPct val="35000"/>
            </a:spcAft>
            <a:buNone/>
          </a:pPr>
          <a:r>
            <a:rPr lang="en-US" sz="2100" kern="1200"/>
            <a:t>Discuss presenting symptoms, exam findings and management of common consults in pediatric and adolescent girls</a:t>
          </a:r>
        </a:p>
      </dsp:txBody>
      <dsp:txXfrm>
        <a:off x="2011680" y="1229502"/>
        <a:ext cx="8046720" cy="1158840"/>
      </dsp:txXfrm>
    </dsp:sp>
    <dsp:sp modelId="{43152150-7C52-495F-BEC3-C19042BDABB5}">
      <dsp:nvSpPr>
        <dsp:cNvPr id="0" name=""/>
        <dsp:cNvSpPr/>
      </dsp:nvSpPr>
      <dsp:spPr>
        <a:xfrm>
          <a:off x="0" y="1229502"/>
          <a:ext cx="2011680" cy="1158840"/>
        </a:xfrm>
        <a:prstGeom prst="rect">
          <a:avLst/>
        </a:prstGeom>
        <a:solidFill>
          <a:schemeClr val="accent2">
            <a:hueOff val="953895"/>
            <a:satOff val="-21764"/>
            <a:lumOff val="8039"/>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14468" rIns="106451" bIns="114468" numCol="1" spcCol="1270" anchor="ctr" anchorCtr="0">
          <a:noAutofit/>
        </a:bodyPr>
        <a:lstStyle/>
        <a:p>
          <a:pPr marL="0" lvl="0" indent="0" algn="ctr" defTabSz="1155700">
            <a:lnSpc>
              <a:spcPct val="90000"/>
            </a:lnSpc>
            <a:spcBef>
              <a:spcPct val="0"/>
            </a:spcBef>
            <a:spcAft>
              <a:spcPct val="35000"/>
            </a:spcAft>
            <a:buNone/>
          </a:pPr>
          <a:r>
            <a:rPr lang="en-US" sz="2600" kern="1200"/>
            <a:t>Discuss</a:t>
          </a:r>
        </a:p>
      </dsp:txBody>
      <dsp:txXfrm>
        <a:off x="0" y="1229502"/>
        <a:ext cx="2011680" cy="1158840"/>
      </dsp:txXfrm>
    </dsp:sp>
    <dsp:sp modelId="{29A50A39-B9F4-48A9-8042-205985984D7A}">
      <dsp:nvSpPr>
        <dsp:cNvPr id="0" name=""/>
        <dsp:cNvSpPr/>
      </dsp:nvSpPr>
      <dsp:spPr>
        <a:xfrm>
          <a:off x="2011680" y="2457873"/>
          <a:ext cx="8046720" cy="1158840"/>
        </a:xfrm>
        <a:prstGeom prst="rect">
          <a:avLst/>
        </a:prstGeom>
        <a:solidFill>
          <a:schemeClr val="accent2">
            <a:tint val="40000"/>
            <a:alpha val="90000"/>
            <a:hueOff val="1974564"/>
            <a:satOff val="-5173"/>
            <a:lumOff val="1852"/>
            <a:alphaOff val="0"/>
          </a:schemeClr>
        </a:solidFill>
        <a:ln w="12700" cap="flat" cmpd="sng" algn="ctr">
          <a:solidFill>
            <a:schemeClr val="accent2">
              <a:tint val="40000"/>
              <a:alpha val="90000"/>
              <a:hueOff val="1974564"/>
              <a:satOff val="-5173"/>
              <a:lumOff val="1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94346" rIns="156129" bIns="294346" numCol="1" spcCol="1270" anchor="ctr" anchorCtr="0">
          <a:noAutofit/>
        </a:bodyPr>
        <a:lstStyle/>
        <a:p>
          <a:pPr marL="0" lvl="0" indent="0" algn="l" defTabSz="933450">
            <a:lnSpc>
              <a:spcPct val="90000"/>
            </a:lnSpc>
            <a:spcBef>
              <a:spcPct val="0"/>
            </a:spcBef>
            <a:spcAft>
              <a:spcPct val="35000"/>
            </a:spcAft>
            <a:buNone/>
          </a:pPr>
          <a:r>
            <a:rPr lang="en-US" sz="2100" kern="1200"/>
            <a:t>Review options for menstrual manipulation and contraception for adolescents</a:t>
          </a:r>
        </a:p>
      </dsp:txBody>
      <dsp:txXfrm>
        <a:off x="2011680" y="2457873"/>
        <a:ext cx="8046720" cy="1158840"/>
      </dsp:txXfrm>
    </dsp:sp>
    <dsp:sp modelId="{1EB071C5-CAA3-475A-B9AE-84BE03454338}">
      <dsp:nvSpPr>
        <dsp:cNvPr id="0" name=""/>
        <dsp:cNvSpPr/>
      </dsp:nvSpPr>
      <dsp:spPr>
        <a:xfrm>
          <a:off x="0" y="2457873"/>
          <a:ext cx="2011680" cy="1158840"/>
        </a:xfrm>
        <a:prstGeom prst="rect">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114468" rIns="106451" bIns="114468" numCol="1" spcCol="1270" anchor="ctr" anchorCtr="0">
          <a:noAutofit/>
        </a:bodyPr>
        <a:lstStyle/>
        <a:p>
          <a:pPr marL="0" lvl="0" indent="0" algn="ctr" defTabSz="1155700">
            <a:lnSpc>
              <a:spcPct val="90000"/>
            </a:lnSpc>
            <a:spcBef>
              <a:spcPct val="0"/>
            </a:spcBef>
            <a:spcAft>
              <a:spcPct val="35000"/>
            </a:spcAft>
            <a:buNone/>
          </a:pPr>
          <a:r>
            <a:rPr lang="en-US" sz="2600" kern="1200"/>
            <a:t>Review</a:t>
          </a:r>
        </a:p>
      </dsp:txBody>
      <dsp:txXfrm>
        <a:off x="0" y="2457873"/>
        <a:ext cx="2011680" cy="1158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97BAE-B8D5-4C67-A284-3A992DD42751}">
      <dsp:nvSpPr>
        <dsp:cNvPr id="0" name=""/>
        <dsp:cNvSpPr/>
      </dsp:nvSpPr>
      <dsp:spPr>
        <a:xfrm>
          <a:off x="0" y="393302"/>
          <a:ext cx="5141912" cy="14671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Prepubertal Problems</a:t>
          </a:r>
        </a:p>
      </dsp:txBody>
      <dsp:txXfrm>
        <a:off x="71622" y="464924"/>
        <a:ext cx="4998668" cy="1323936"/>
      </dsp:txXfrm>
    </dsp:sp>
    <dsp:sp modelId="{5062385F-3187-44DD-BE15-DC3900E6E768}">
      <dsp:nvSpPr>
        <dsp:cNvPr id="0" name=""/>
        <dsp:cNvSpPr/>
      </dsp:nvSpPr>
      <dsp:spPr>
        <a:xfrm>
          <a:off x="0" y="1969922"/>
          <a:ext cx="5141912" cy="146718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Puberty &amp; Period Problems</a:t>
          </a:r>
        </a:p>
      </dsp:txBody>
      <dsp:txXfrm>
        <a:off x="71622" y="2041544"/>
        <a:ext cx="4998668" cy="1323936"/>
      </dsp:txXfrm>
    </dsp:sp>
    <dsp:sp modelId="{A9A380A0-4543-4B3C-827D-9AA3546E0077}">
      <dsp:nvSpPr>
        <dsp:cNvPr id="0" name=""/>
        <dsp:cNvSpPr/>
      </dsp:nvSpPr>
      <dsp:spPr>
        <a:xfrm>
          <a:off x="0" y="3546542"/>
          <a:ext cx="5141912" cy="146718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Preventing Problems (&amp; Pregnancy)</a:t>
          </a:r>
        </a:p>
      </dsp:txBody>
      <dsp:txXfrm>
        <a:off x="71622" y="3618164"/>
        <a:ext cx="4998668" cy="13239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13CB-78F6-41B6-AE6A-B37520A9EAC2}">
      <dsp:nvSpPr>
        <dsp:cNvPr id="0" name=""/>
        <dsp:cNvSpPr/>
      </dsp:nvSpPr>
      <dsp:spPr>
        <a:xfrm>
          <a:off x="5029199" y="1674082"/>
          <a:ext cx="2024234" cy="702626"/>
        </a:xfrm>
        <a:custGeom>
          <a:avLst/>
          <a:gdLst/>
          <a:ahLst/>
          <a:cxnLst/>
          <a:rect l="0" t="0" r="0" b="0"/>
          <a:pathLst>
            <a:path>
              <a:moveTo>
                <a:pt x="0" y="0"/>
              </a:moveTo>
              <a:lnTo>
                <a:pt x="0" y="351313"/>
              </a:lnTo>
              <a:lnTo>
                <a:pt x="2024234" y="351313"/>
              </a:lnTo>
              <a:lnTo>
                <a:pt x="2024234" y="70262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CE172-9776-4FC0-BC02-638B212AD719}">
      <dsp:nvSpPr>
        <dsp:cNvPr id="0" name=""/>
        <dsp:cNvSpPr/>
      </dsp:nvSpPr>
      <dsp:spPr>
        <a:xfrm>
          <a:off x="3004965" y="1674082"/>
          <a:ext cx="2024234" cy="702626"/>
        </a:xfrm>
        <a:custGeom>
          <a:avLst/>
          <a:gdLst/>
          <a:ahLst/>
          <a:cxnLst/>
          <a:rect l="0" t="0" r="0" b="0"/>
          <a:pathLst>
            <a:path>
              <a:moveTo>
                <a:pt x="2024234" y="0"/>
              </a:moveTo>
              <a:lnTo>
                <a:pt x="2024234" y="351313"/>
              </a:lnTo>
              <a:lnTo>
                <a:pt x="0" y="351313"/>
              </a:lnTo>
              <a:lnTo>
                <a:pt x="0" y="70262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4602DA-1D82-4580-836F-6A4027EACE7B}">
      <dsp:nvSpPr>
        <dsp:cNvPr id="0" name=""/>
        <dsp:cNvSpPr/>
      </dsp:nvSpPr>
      <dsp:spPr>
        <a:xfrm>
          <a:off x="3356278" y="1161"/>
          <a:ext cx="3345842" cy="16729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t>Abnormal uterine bleeding (AUB)</a:t>
          </a:r>
        </a:p>
        <a:p>
          <a:pPr marL="0" lvl="0" indent="0" algn="ctr" defTabSz="666750">
            <a:lnSpc>
              <a:spcPct val="90000"/>
            </a:lnSpc>
            <a:spcBef>
              <a:spcPct val="0"/>
            </a:spcBef>
            <a:spcAft>
              <a:spcPct val="35000"/>
            </a:spcAft>
            <a:buNone/>
          </a:pPr>
          <a:r>
            <a:rPr lang="en-US" sz="1500" kern="1200"/>
            <a:t>- Heavy menstrual bleeding (AUB/HMB)</a:t>
          </a:r>
        </a:p>
        <a:p>
          <a:pPr marL="0" lvl="0" indent="0" algn="ctr" defTabSz="666750">
            <a:lnSpc>
              <a:spcPct val="90000"/>
            </a:lnSpc>
            <a:spcBef>
              <a:spcPct val="0"/>
            </a:spcBef>
            <a:spcAft>
              <a:spcPct val="35000"/>
            </a:spcAft>
            <a:buNone/>
          </a:pPr>
          <a:r>
            <a:rPr lang="en-US" sz="1500" kern="1200"/>
            <a:t>- Intermenstrual bleeding (AUB/IMB)</a:t>
          </a:r>
        </a:p>
      </dsp:txBody>
      <dsp:txXfrm>
        <a:off x="3356278" y="1161"/>
        <a:ext cx="3345842" cy="1672921"/>
      </dsp:txXfrm>
    </dsp:sp>
    <dsp:sp modelId="{E24CEE3F-5050-4CD2-AE24-CA5270EE4E22}">
      <dsp:nvSpPr>
        <dsp:cNvPr id="0" name=""/>
        <dsp:cNvSpPr/>
      </dsp:nvSpPr>
      <dsp:spPr>
        <a:xfrm>
          <a:off x="1332044" y="2376709"/>
          <a:ext cx="3345842" cy="16729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PALM: Structural Causes</a:t>
          </a:r>
        </a:p>
        <a:p>
          <a:pPr marL="0" lvl="0" indent="0" algn="ctr" defTabSz="666750">
            <a:lnSpc>
              <a:spcPct val="90000"/>
            </a:lnSpc>
            <a:spcBef>
              <a:spcPct val="0"/>
            </a:spcBef>
            <a:spcAft>
              <a:spcPct val="35000"/>
            </a:spcAft>
            <a:buNone/>
          </a:pPr>
          <a:r>
            <a:rPr lang="en-US" sz="1500" kern="1200" dirty="0"/>
            <a:t>Polyp (AUB-P)</a:t>
          </a:r>
        </a:p>
        <a:p>
          <a:pPr marL="0" lvl="0" indent="0" algn="ctr" defTabSz="666750">
            <a:lnSpc>
              <a:spcPct val="90000"/>
            </a:lnSpc>
            <a:spcBef>
              <a:spcPct val="0"/>
            </a:spcBef>
            <a:spcAft>
              <a:spcPct val="35000"/>
            </a:spcAft>
            <a:buNone/>
          </a:pPr>
          <a:r>
            <a:rPr lang="en-US" sz="1500" kern="1200" dirty="0" err="1"/>
            <a:t>Adenomyosis</a:t>
          </a:r>
          <a:r>
            <a:rPr lang="en-US" sz="1500" kern="1200" dirty="0"/>
            <a:t> (AUB-A)</a:t>
          </a:r>
        </a:p>
        <a:p>
          <a:pPr marL="0" lvl="0" indent="0" algn="ctr" defTabSz="666750">
            <a:lnSpc>
              <a:spcPct val="90000"/>
            </a:lnSpc>
            <a:spcBef>
              <a:spcPct val="0"/>
            </a:spcBef>
            <a:spcAft>
              <a:spcPct val="35000"/>
            </a:spcAft>
            <a:buNone/>
          </a:pPr>
          <a:r>
            <a:rPr lang="en-US" sz="1500" kern="1200" dirty="0" err="1"/>
            <a:t>Leiomyoma</a:t>
          </a:r>
          <a:r>
            <a:rPr lang="en-US" sz="1500" kern="1200" dirty="0"/>
            <a:t> (AUB-L)</a:t>
          </a:r>
        </a:p>
        <a:p>
          <a:pPr marL="0" lvl="0" indent="0" algn="ctr" defTabSz="666750">
            <a:lnSpc>
              <a:spcPct val="90000"/>
            </a:lnSpc>
            <a:spcBef>
              <a:spcPct val="0"/>
            </a:spcBef>
            <a:spcAft>
              <a:spcPct val="35000"/>
            </a:spcAft>
            <a:buNone/>
          </a:pPr>
          <a:r>
            <a:rPr lang="en-US" sz="1500" kern="1200" dirty="0"/>
            <a:t>Malignancy/Hyperplasia (AUB-M)</a:t>
          </a:r>
        </a:p>
      </dsp:txBody>
      <dsp:txXfrm>
        <a:off x="1332044" y="2376709"/>
        <a:ext cx="3345842" cy="1672921"/>
      </dsp:txXfrm>
    </dsp:sp>
    <dsp:sp modelId="{6456D40D-00D0-4472-9C0B-287A7750E8AC}">
      <dsp:nvSpPr>
        <dsp:cNvPr id="0" name=""/>
        <dsp:cNvSpPr/>
      </dsp:nvSpPr>
      <dsp:spPr>
        <a:xfrm>
          <a:off x="5380513" y="2376709"/>
          <a:ext cx="3345842" cy="16729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COEIN: Nonstructural Causes</a:t>
          </a:r>
        </a:p>
        <a:p>
          <a:pPr marL="0" lvl="0" indent="0" algn="ctr" defTabSz="666750">
            <a:lnSpc>
              <a:spcPct val="90000"/>
            </a:lnSpc>
            <a:spcBef>
              <a:spcPct val="0"/>
            </a:spcBef>
            <a:spcAft>
              <a:spcPct val="35000"/>
            </a:spcAft>
            <a:buNone/>
          </a:pPr>
          <a:r>
            <a:rPr lang="en-US" sz="1500" kern="1200" dirty="0" err="1"/>
            <a:t>Coagulopathy</a:t>
          </a:r>
          <a:r>
            <a:rPr lang="en-US" sz="1500" kern="1200" dirty="0"/>
            <a:t> (AUB-C)</a:t>
          </a:r>
        </a:p>
        <a:p>
          <a:pPr marL="0" lvl="0" indent="0" algn="ctr" defTabSz="666750">
            <a:lnSpc>
              <a:spcPct val="90000"/>
            </a:lnSpc>
            <a:spcBef>
              <a:spcPct val="0"/>
            </a:spcBef>
            <a:spcAft>
              <a:spcPct val="35000"/>
            </a:spcAft>
            <a:buNone/>
          </a:pPr>
          <a:r>
            <a:rPr lang="en-US" sz="1500" kern="1200" dirty="0" err="1"/>
            <a:t>Ovulatory</a:t>
          </a:r>
          <a:r>
            <a:rPr lang="en-US" sz="1500" kern="1200" dirty="0"/>
            <a:t> Dysfunction (AUB-O)</a:t>
          </a:r>
        </a:p>
        <a:p>
          <a:pPr marL="0" lvl="0" indent="0" algn="ctr" defTabSz="666750">
            <a:lnSpc>
              <a:spcPct val="90000"/>
            </a:lnSpc>
            <a:spcBef>
              <a:spcPct val="0"/>
            </a:spcBef>
            <a:spcAft>
              <a:spcPct val="35000"/>
            </a:spcAft>
            <a:buNone/>
          </a:pPr>
          <a:r>
            <a:rPr lang="en-US" sz="1500" kern="1200" dirty="0"/>
            <a:t>Endometrial (AUB-E)</a:t>
          </a:r>
        </a:p>
        <a:p>
          <a:pPr marL="0" lvl="0" indent="0" algn="ctr" defTabSz="666750">
            <a:lnSpc>
              <a:spcPct val="90000"/>
            </a:lnSpc>
            <a:spcBef>
              <a:spcPct val="0"/>
            </a:spcBef>
            <a:spcAft>
              <a:spcPct val="35000"/>
            </a:spcAft>
            <a:buNone/>
          </a:pPr>
          <a:r>
            <a:rPr lang="en-US" sz="1500" kern="1200" dirty="0"/>
            <a:t>Iatrogenic (AUB-I)</a:t>
          </a:r>
        </a:p>
        <a:p>
          <a:pPr marL="0" lvl="0" indent="0" algn="ctr" defTabSz="666750">
            <a:lnSpc>
              <a:spcPct val="90000"/>
            </a:lnSpc>
            <a:spcBef>
              <a:spcPct val="0"/>
            </a:spcBef>
            <a:spcAft>
              <a:spcPct val="35000"/>
            </a:spcAft>
            <a:buNone/>
          </a:pPr>
          <a:r>
            <a:rPr lang="en-US" sz="1500" kern="1200" dirty="0"/>
            <a:t>Not yet classified (AUB-N)</a:t>
          </a:r>
        </a:p>
      </dsp:txBody>
      <dsp:txXfrm>
        <a:off x="5380513" y="2376709"/>
        <a:ext cx="3345842" cy="1672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378F-3181-43B4-9F39-76C57835FC76}">
      <dsp:nvSpPr>
        <dsp:cNvPr id="0" name=""/>
        <dsp:cNvSpPr/>
      </dsp:nvSpPr>
      <dsp:spPr>
        <a:xfrm>
          <a:off x="0" y="3311"/>
          <a:ext cx="8458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6DE0CD-32AB-425D-9499-1EFCAC60974D}">
      <dsp:nvSpPr>
        <dsp:cNvPr id="0" name=""/>
        <dsp:cNvSpPr/>
      </dsp:nvSpPr>
      <dsp:spPr>
        <a:xfrm>
          <a:off x="0" y="3311"/>
          <a:ext cx="1691640" cy="677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b="0" kern="1200" dirty="0"/>
        </a:p>
      </dsp:txBody>
      <dsp:txXfrm>
        <a:off x="0" y="3311"/>
        <a:ext cx="1691640" cy="6775177"/>
      </dsp:txXfrm>
    </dsp:sp>
    <dsp:sp modelId="{620DA7AA-B16A-4D49-97E2-774A3E75DC84}">
      <dsp:nvSpPr>
        <dsp:cNvPr id="0" name=""/>
        <dsp:cNvSpPr/>
      </dsp:nvSpPr>
      <dsp:spPr>
        <a:xfrm>
          <a:off x="1818513" y="38957"/>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Menses has not started 3 years after </a:t>
          </a:r>
          <a:r>
            <a:rPr lang="en-US" sz="1400" kern="1200" dirty="0" err="1"/>
            <a:t>thelarche</a:t>
          </a:r>
          <a:r>
            <a:rPr lang="en-US" sz="1400" kern="1200" dirty="0"/>
            <a:t>	</a:t>
          </a:r>
        </a:p>
      </dsp:txBody>
      <dsp:txXfrm>
        <a:off x="1818513" y="38957"/>
        <a:ext cx="3256407" cy="712915"/>
      </dsp:txXfrm>
    </dsp:sp>
    <dsp:sp modelId="{D75A462A-AC2D-4759-875A-1CF4CE120CA0}">
      <dsp:nvSpPr>
        <dsp:cNvPr id="0" name=""/>
        <dsp:cNvSpPr/>
      </dsp:nvSpPr>
      <dsp:spPr>
        <a:xfrm>
          <a:off x="1691640" y="751872"/>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B6954-1166-4C17-A507-E5C0FF27A901}">
      <dsp:nvSpPr>
        <dsp:cNvPr id="0" name=""/>
        <dsp:cNvSpPr/>
      </dsp:nvSpPr>
      <dsp:spPr>
        <a:xfrm>
          <a:off x="1818512" y="787518"/>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Menses has not started by 13 with</a:t>
          </a:r>
        </a:p>
      </dsp:txBody>
      <dsp:txXfrm>
        <a:off x="1818512" y="787518"/>
        <a:ext cx="3256407" cy="712915"/>
      </dsp:txXfrm>
    </dsp:sp>
    <dsp:sp modelId="{B25090BB-FA53-40B7-8243-1260CCBC48F2}">
      <dsp:nvSpPr>
        <dsp:cNvPr id="0" name=""/>
        <dsp:cNvSpPr/>
      </dsp:nvSpPr>
      <dsp:spPr>
        <a:xfrm>
          <a:off x="5201792" y="787518"/>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baseline="0" dirty="0"/>
            <a:t>No signs of puberty</a:t>
          </a:r>
        </a:p>
      </dsp:txBody>
      <dsp:txXfrm>
        <a:off x="5201792" y="787518"/>
        <a:ext cx="3256407" cy="712915"/>
      </dsp:txXfrm>
    </dsp:sp>
    <dsp:sp modelId="{6A8F4690-0C5F-4731-8FA7-6C7DB69A0A51}">
      <dsp:nvSpPr>
        <dsp:cNvPr id="0" name=""/>
        <dsp:cNvSpPr/>
      </dsp:nvSpPr>
      <dsp:spPr>
        <a:xfrm>
          <a:off x="1691640" y="1500433"/>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F5734A-1E35-462A-B473-E7D55F5B7A28}">
      <dsp:nvSpPr>
        <dsp:cNvPr id="0" name=""/>
        <dsp:cNvSpPr/>
      </dsp:nvSpPr>
      <dsp:spPr>
        <a:xfrm>
          <a:off x="1818512" y="1536079"/>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Menses has not started by 14 with</a:t>
          </a:r>
        </a:p>
      </dsp:txBody>
      <dsp:txXfrm>
        <a:off x="1818512" y="1536079"/>
        <a:ext cx="3256407" cy="712915"/>
      </dsp:txXfrm>
    </dsp:sp>
    <dsp:sp modelId="{3F309901-56D2-485E-B966-D4134355F469}">
      <dsp:nvSpPr>
        <dsp:cNvPr id="0" name=""/>
        <dsp:cNvSpPr/>
      </dsp:nvSpPr>
      <dsp:spPr>
        <a:xfrm>
          <a:off x="5201792" y="1536079"/>
          <a:ext cx="3256407" cy="2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Signs of hirsutism</a:t>
          </a:r>
        </a:p>
      </dsp:txBody>
      <dsp:txXfrm>
        <a:off x="5201792" y="1536079"/>
        <a:ext cx="3256407" cy="237406"/>
      </dsp:txXfrm>
    </dsp:sp>
    <dsp:sp modelId="{8F19FD35-69D8-427E-AA0E-22765E64C258}">
      <dsp:nvSpPr>
        <dsp:cNvPr id="0" name=""/>
        <dsp:cNvSpPr/>
      </dsp:nvSpPr>
      <dsp:spPr>
        <a:xfrm>
          <a:off x="5074919" y="1773485"/>
          <a:ext cx="325640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ABEAA-D64B-4AFD-9A28-CEE221B7AD8F}">
      <dsp:nvSpPr>
        <dsp:cNvPr id="0" name=""/>
        <dsp:cNvSpPr/>
      </dsp:nvSpPr>
      <dsp:spPr>
        <a:xfrm>
          <a:off x="5201792" y="1773485"/>
          <a:ext cx="3256407" cy="2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Concern for eating disorder/over exercising</a:t>
          </a:r>
        </a:p>
      </dsp:txBody>
      <dsp:txXfrm>
        <a:off x="5201792" y="1773485"/>
        <a:ext cx="3256407" cy="237406"/>
      </dsp:txXfrm>
    </dsp:sp>
    <dsp:sp modelId="{8681F58A-5962-4207-8E81-AAB48B5B6891}">
      <dsp:nvSpPr>
        <dsp:cNvPr id="0" name=""/>
        <dsp:cNvSpPr/>
      </dsp:nvSpPr>
      <dsp:spPr>
        <a:xfrm>
          <a:off x="5074919" y="2010892"/>
          <a:ext cx="325640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0B3DAB-C4F1-486C-A011-534DA5D221BA}">
      <dsp:nvSpPr>
        <dsp:cNvPr id="0" name=""/>
        <dsp:cNvSpPr/>
      </dsp:nvSpPr>
      <dsp:spPr>
        <a:xfrm>
          <a:off x="5201792" y="2010892"/>
          <a:ext cx="3256407" cy="2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Concern for outflow obstruction</a:t>
          </a:r>
        </a:p>
      </dsp:txBody>
      <dsp:txXfrm>
        <a:off x="5201792" y="2010892"/>
        <a:ext cx="3256407" cy="237406"/>
      </dsp:txXfrm>
    </dsp:sp>
    <dsp:sp modelId="{CE5C89B1-7226-4649-B2C3-BA7CBD5E6E15}">
      <dsp:nvSpPr>
        <dsp:cNvPr id="0" name=""/>
        <dsp:cNvSpPr/>
      </dsp:nvSpPr>
      <dsp:spPr>
        <a:xfrm>
          <a:off x="1691640" y="2248994"/>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5936D-779A-414D-B7E9-EBDC8826221F}">
      <dsp:nvSpPr>
        <dsp:cNvPr id="0" name=""/>
        <dsp:cNvSpPr/>
      </dsp:nvSpPr>
      <dsp:spPr>
        <a:xfrm>
          <a:off x="1818513" y="2284640"/>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Menses has not started by age 15</a:t>
          </a:r>
        </a:p>
      </dsp:txBody>
      <dsp:txXfrm>
        <a:off x="1818513" y="2284640"/>
        <a:ext cx="3256407" cy="712915"/>
      </dsp:txXfrm>
    </dsp:sp>
    <dsp:sp modelId="{3FC7A060-DE6B-4582-A41D-733DAC97166F}">
      <dsp:nvSpPr>
        <dsp:cNvPr id="0" name=""/>
        <dsp:cNvSpPr/>
      </dsp:nvSpPr>
      <dsp:spPr>
        <a:xfrm>
          <a:off x="1691640" y="2997555"/>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53E1C-1FF8-41CA-A504-4BA6217155FD}">
      <dsp:nvSpPr>
        <dsp:cNvPr id="0" name=""/>
        <dsp:cNvSpPr/>
      </dsp:nvSpPr>
      <dsp:spPr>
        <a:xfrm>
          <a:off x="1818513" y="3033201"/>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Are regular, occurring monthly, and then become markedly irregular</a:t>
          </a:r>
        </a:p>
      </dsp:txBody>
      <dsp:txXfrm>
        <a:off x="1818513" y="3033201"/>
        <a:ext cx="3256407" cy="712915"/>
      </dsp:txXfrm>
    </dsp:sp>
    <dsp:sp modelId="{32C7526A-1B0C-4156-B998-5E3A8521E7D5}">
      <dsp:nvSpPr>
        <dsp:cNvPr id="0" name=""/>
        <dsp:cNvSpPr/>
      </dsp:nvSpPr>
      <dsp:spPr>
        <a:xfrm>
          <a:off x="1691640" y="3746117"/>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B7C7CC-159C-41EE-A077-AE61E90E334B}">
      <dsp:nvSpPr>
        <dsp:cNvPr id="0" name=""/>
        <dsp:cNvSpPr/>
      </dsp:nvSpPr>
      <dsp:spPr>
        <a:xfrm>
          <a:off x="1818513" y="3781762"/>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Occur more frequently than every 21 days or less frequently than every 45 days</a:t>
          </a:r>
        </a:p>
      </dsp:txBody>
      <dsp:txXfrm>
        <a:off x="1818513" y="3781762"/>
        <a:ext cx="3256407" cy="712915"/>
      </dsp:txXfrm>
    </dsp:sp>
    <dsp:sp modelId="{CD588DF2-14F4-4C65-B212-7A2722B54C4C}">
      <dsp:nvSpPr>
        <dsp:cNvPr id="0" name=""/>
        <dsp:cNvSpPr/>
      </dsp:nvSpPr>
      <dsp:spPr>
        <a:xfrm>
          <a:off x="1691640" y="4494678"/>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7315C-A682-4447-8426-1BD74E975ED7}">
      <dsp:nvSpPr>
        <dsp:cNvPr id="0" name=""/>
        <dsp:cNvSpPr/>
      </dsp:nvSpPr>
      <dsp:spPr>
        <a:xfrm>
          <a:off x="1818513" y="4530324"/>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Occur 90 days apart even for one cycle</a:t>
          </a:r>
        </a:p>
      </dsp:txBody>
      <dsp:txXfrm>
        <a:off x="1818513" y="4530324"/>
        <a:ext cx="3256407" cy="712915"/>
      </dsp:txXfrm>
    </dsp:sp>
    <dsp:sp modelId="{CAC8C4A0-D1E8-4991-8FAC-F3E7CCE1059A}">
      <dsp:nvSpPr>
        <dsp:cNvPr id="0" name=""/>
        <dsp:cNvSpPr/>
      </dsp:nvSpPr>
      <dsp:spPr>
        <a:xfrm>
          <a:off x="1691640" y="5243239"/>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0D756A-7C79-4743-8C00-74039FD529FF}">
      <dsp:nvSpPr>
        <dsp:cNvPr id="0" name=""/>
        <dsp:cNvSpPr/>
      </dsp:nvSpPr>
      <dsp:spPr>
        <a:xfrm>
          <a:off x="1818513" y="5278885"/>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Last &gt;7 days</a:t>
          </a:r>
          <a:endParaRPr lang="en-US" sz="1400" kern="1200" dirty="0"/>
        </a:p>
      </dsp:txBody>
      <dsp:txXfrm>
        <a:off x="1818513" y="5278885"/>
        <a:ext cx="3256407" cy="712915"/>
      </dsp:txXfrm>
    </dsp:sp>
    <dsp:sp modelId="{0C0DFE78-0DA6-4BC6-A180-94BC84438E84}">
      <dsp:nvSpPr>
        <dsp:cNvPr id="0" name=""/>
        <dsp:cNvSpPr/>
      </dsp:nvSpPr>
      <dsp:spPr>
        <a:xfrm>
          <a:off x="1691640" y="5991800"/>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6B3044-B586-454F-B1C0-51C43F6BB337}">
      <dsp:nvSpPr>
        <dsp:cNvPr id="0" name=""/>
        <dsp:cNvSpPr/>
      </dsp:nvSpPr>
      <dsp:spPr>
        <a:xfrm>
          <a:off x="1818513" y="6027446"/>
          <a:ext cx="3256407" cy="7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Require frequent pad/tampon changes (soaking more than 1 every 1–2 hours)</a:t>
          </a:r>
        </a:p>
      </dsp:txBody>
      <dsp:txXfrm>
        <a:off x="1818513" y="6027446"/>
        <a:ext cx="3256407" cy="712915"/>
      </dsp:txXfrm>
    </dsp:sp>
    <dsp:sp modelId="{C13FD07D-C35D-4A73-9D11-67BB275BBC47}">
      <dsp:nvSpPr>
        <dsp:cNvPr id="0" name=""/>
        <dsp:cNvSpPr/>
      </dsp:nvSpPr>
      <dsp:spPr>
        <a:xfrm>
          <a:off x="1691640" y="6740361"/>
          <a:ext cx="6766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640B4-538E-4FC2-92D6-F636F037A427}">
      <dsp:nvSpPr>
        <dsp:cNvPr id="0" name=""/>
        <dsp:cNvSpPr/>
      </dsp:nvSpPr>
      <dsp:spPr>
        <a:xfrm>
          <a:off x="0" y="104277"/>
          <a:ext cx="10058399" cy="42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Controversial diagnosis in adolescents</a:t>
          </a:r>
        </a:p>
      </dsp:txBody>
      <dsp:txXfrm>
        <a:off x="20561" y="124838"/>
        <a:ext cx="10017277" cy="380078"/>
      </dsp:txXfrm>
    </dsp:sp>
    <dsp:sp modelId="{A24857D3-A3A2-40F6-AB5B-F644C25D1458}">
      <dsp:nvSpPr>
        <dsp:cNvPr id="0" name=""/>
        <dsp:cNvSpPr/>
      </dsp:nvSpPr>
      <dsp:spPr>
        <a:xfrm>
          <a:off x="0" y="577317"/>
          <a:ext cx="10058399" cy="42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Likely different phenotypes</a:t>
          </a:r>
        </a:p>
      </dsp:txBody>
      <dsp:txXfrm>
        <a:off x="20561" y="597878"/>
        <a:ext cx="10017277" cy="380078"/>
      </dsp:txXfrm>
    </dsp:sp>
    <dsp:sp modelId="{88FDA66A-C970-4853-A2C7-9B8A491B107D}">
      <dsp:nvSpPr>
        <dsp:cNvPr id="0" name=""/>
        <dsp:cNvSpPr/>
      </dsp:nvSpPr>
      <dsp:spPr>
        <a:xfrm>
          <a:off x="0" y="1050357"/>
          <a:ext cx="10058399" cy="42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Androgen Excess Society diagnostic criteria</a:t>
          </a:r>
        </a:p>
      </dsp:txBody>
      <dsp:txXfrm>
        <a:off x="20561" y="1070918"/>
        <a:ext cx="10017277" cy="380078"/>
      </dsp:txXfrm>
    </dsp:sp>
    <dsp:sp modelId="{FFBC97CD-2232-4798-9EBE-8CD653288118}">
      <dsp:nvSpPr>
        <dsp:cNvPr id="0" name=""/>
        <dsp:cNvSpPr/>
      </dsp:nvSpPr>
      <dsp:spPr>
        <a:xfrm>
          <a:off x="0" y="1471557"/>
          <a:ext cx="10058399"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Clinical or serum hyperandrogenism</a:t>
          </a:r>
        </a:p>
        <a:p>
          <a:pPr marL="114300" lvl="1" indent="-114300" algn="l" defTabSz="622300">
            <a:lnSpc>
              <a:spcPct val="90000"/>
            </a:lnSpc>
            <a:spcBef>
              <a:spcPct val="0"/>
            </a:spcBef>
            <a:spcAft>
              <a:spcPct val="20000"/>
            </a:spcAft>
            <a:buChar char="•"/>
          </a:pPr>
          <a:r>
            <a:rPr lang="en-US" sz="1400" kern="1200" dirty="0"/>
            <a:t>Ovulatory dysfunction (irregular periods)</a:t>
          </a:r>
        </a:p>
      </dsp:txBody>
      <dsp:txXfrm>
        <a:off x="0" y="1471557"/>
        <a:ext cx="10058399" cy="465750"/>
      </dsp:txXfrm>
    </dsp:sp>
    <dsp:sp modelId="{947ED4F3-954E-4BE6-9FA1-9DF9E7A24DB6}">
      <dsp:nvSpPr>
        <dsp:cNvPr id="0" name=""/>
        <dsp:cNvSpPr/>
      </dsp:nvSpPr>
      <dsp:spPr>
        <a:xfrm>
          <a:off x="0" y="1937307"/>
          <a:ext cx="10058399" cy="42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Importance of diagnosis &amp; treatment</a:t>
          </a:r>
        </a:p>
      </dsp:txBody>
      <dsp:txXfrm>
        <a:off x="20561" y="1957868"/>
        <a:ext cx="10017277" cy="380078"/>
      </dsp:txXfrm>
    </dsp:sp>
    <dsp:sp modelId="{1ADD452A-4687-4EBF-B366-87BE1543A74C}">
      <dsp:nvSpPr>
        <dsp:cNvPr id="0" name=""/>
        <dsp:cNvSpPr/>
      </dsp:nvSpPr>
      <dsp:spPr>
        <a:xfrm>
          <a:off x="0" y="2358507"/>
          <a:ext cx="10058399"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1" kern="1200"/>
            <a:t>Protection of endometrium</a:t>
          </a:r>
          <a:endParaRPr lang="en-US" sz="1400" kern="1200"/>
        </a:p>
        <a:p>
          <a:pPr marL="114300" lvl="1" indent="-114300" algn="l" defTabSz="622300">
            <a:lnSpc>
              <a:spcPct val="90000"/>
            </a:lnSpc>
            <a:spcBef>
              <a:spcPct val="0"/>
            </a:spcBef>
            <a:spcAft>
              <a:spcPct val="20000"/>
            </a:spcAft>
            <a:buChar char="•"/>
          </a:pPr>
          <a:r>
            <a:rPr lang="en-US" sz="1400" b="1" kern="1200" dirty="0"/>
            <a:t>Management of irregular menses</a:t>
          </a:r>
          <a:endParaRPr lang="en-US" sz="1400" kern="1200" dirty="0"/>
        </a:p>
        <a:p>
          <a:pPr marL="114300" lvl="1" indent="-114300" algn="l" defTabSz="622300">
            <a:lnSpc>
              <a:spcPct val="90000"/>
            </a:lnSpc>
            <a:spcBef>
              <a:spcPct val="0"/>
            </a:spcBef>
            <a:spcAft>
              <a:spcPct val="20000"/>
            </a:spcAft>
            <a:buChar char="•"/>
          </a:pPr>
          <a:r>
            <a:rPr lang="en-US" sz="1400" kern="1200"/>
            <a:t>Reduction in hirsutism and acne</a:t>
          </a:r>
        </a:p>
        <a:p>
          <a:pPr marL="114300" lvl="1" indent="-114300" algn="l" defTabSz="622300">
            <a:lnSpc>
              <a:spcPct val="90000"/>
            </a:lnSpc>
            <a:spcBef>
              <a:spcPct val="0"/>
            </a:spcBef>
            <a:spcAft>
              <a:spcPct val="20000"/>
            </a:spcAft>
            <a:buChar char="•"/>
          </a:pPr>
          <a:r>
            <a:rPr lang="en-US" sz="1400" kern="1200"/>
            <a:t>Decrease risk of diabetes</a:t>
          </a:r>
        </a:p>
        <a:p>
          <a:pPr marL="114300" lvl="1" indent="-114300" algn="l" defTabSz="622300">
            <a:lnSpc>
              <a:spcPct val="90000"/>
            </a:lnSpc>
            <a:spcBef>
              <a:spcPct val="0"/>
            </a:spcBef>
            <a:spcAft>
              <a:spcPct val="20000"/>
            </a:spcAft>
            <a:buChar char="•"/>
          </a:pPr>
          <a:r>
            <a:rPr lang="en-US" sz="1400" kern="1200"/>
            <a:t>Reduce cardiovascular risks</a:t>
          </a:r>
        </a:p>
      </dsp:txBody>
      <dsp:txXfrm>
        <a:off x="0" y="2358507"/>
        <a:ext cx="10058399" cy="11550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7A005-8F79-40DC-9A1A-B835F2EDFEBF}">
      <dsp:nvSpPr>
        <dsp:cNvPr id="0" name=""/>
        <dsp:cNvSpPr/>
      </dsp:nvSpPr>
      <dsp:spPr>
        <a:xfrm>
          <a:off x="4108486" y="993336"/>
          <a:ext cx="954004" cy="454019"/>
        </a:xfrm>
        <a:custGeom>
          <a:avLst/>
          <a:gdLst/>
          <a:ahLst/>
          <a:cxnLst/>
          <a:rect l="0" t="0" r="0" b="0"/>
          <a:pathLst>
            <a:path>
              <a:moveTo>
                <a:pt x="0" y="0"/>
              </a:moveTo>
              <a:lnTo>
                <a:pt x="0" y="309400"/>
              </a:lnTo>
              <a:lnTo>
                <a:pt x="954004" y="309400"/>
              </a:lnTo>
              <a:lnTo>
                <a:pt x="954004" y="454019"/>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3C564A-97AA-4A45-A8D2-27AE400C5A64}">
      <dsp:nvSpPr>
        <dsp:cNvPr id="0" name=""/>
        <dsp:cNvSpPr/>
      </dsp:nvSpPr>
      <dsp:spPr>
        <a:xfrm>
          <a:off x="3154481" y="2438653"/>
          <a:ext cx="1908008" cy="454019"/>
        </a:xfrm>
        <a:custGeom>
          <a:avLst/>
          <a:gdLst/>
          <a:ahLst/>
          <a:cxnLst/>
          <a:rect l="0" t="0" r="0" b="0"/>
          <a:pathLst>
            <a:path>
              <a:moveTo>
                <a:pt x="0" y="0"/>
              </a:moveTo>
              <a:lnTo>
                <a:pt x="0" y="309400"/>
              </a:lnTo>
              <a:lnTo>
                <a:pt x="1908008" y="309400"/>
              </a:lnTo>
              <a:lnTo>
                <a:pt x="1908008" y="454019"/>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E36C15-FDAE-40FD-9BA5-59D1B2FA380F}">
      <dsp:nvSpPr>
        <dsp:cNvPr id="0" name=""/>
        <dsp:cNvSpPr/>
      </dsp:nvSpPr>
      <dsp:spPr>
        <a:xfrm>
          <a:off x="3108761" y="2438653"/>
          <a:ext cx="91440" cy="454019"/>
        </a:xfrm>
        <a:custGeom>
          <a:avLst/>
          <a:gdLst/>
          <a:ahLst/>
          <a:cxnLst/>
          <a:rect l="0" t="0" r="0" b="0"/>
          <a:pathLst>
            <a:path>
              <a:moveTo>
                <a:pt x="45720" y="0"/>
              </a:moveTo>
              <a:lnTo>
                <a:pt x="45720" y="454019"/>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4F587C-81F4-4DF8-BE05-4910D73FC40C}">
      <dsp:nvSpPr>
        <dsp:cNvPr id="0" name=""/>
        <dsp:cNvSpPr/>
      </dsp:nvSpPr>
      <dsp:spPr>
        <a:xfrm>
          <a:off x="1246472" y="2438653"/>
          <a:ext cx="1908008" cy="454019"/>
        </a:xfrm>
        <a:custGeom>
          <a:avLst/>
          <a:gdLst/>
          <a:ahLst/>
          <a:cxnLst/>
          <a:rect l="0" t="0" r="0" b="0"/>
          <a:pathLst>
            <a:path>
              <a:moveTo>
                <a:pt x="1908008" y="0"/>
              </a:moveTo>
              <a:lnTo>
                <a:pt x="1908008" y="309400"/>
              </a:lnTo>
              <a:lnTo>
                <a:pt x="0" y="309400"/>
              </a:lnTo>
              <a:lnTo>
                <a:pt x="0" y="454019"/>
              </a:lnTo>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4BFBB8-5293-4674-A82F-6C66F694027F}">
      <dsp:nvSpPr>
        <dsp:cNvPr id="0" name=""/>
        <dsp:cNvSpPr/>
      </dsp:nvSpPr>
      <dsp:spPr>
        <a:xfrm>
          <a:off x="3154481" y="993336"/>
          <a:ext cx="954004" cy="454019"/>
        </a:xfrm>
        <a:custGeom>
          <a:avLst/>
          <a:gdLst/>
          <a:ahLst/>
          <a:cxnLst/>
          <a:rect l="0" t="0" r="0" b="0"/>
          <a:pathLst>
            <a:path>
              <a:moveTo>
                <a:pt x="954004" y="0"/>
              </a:moveTo>
              <a:lnTo>
                <a:pt x="954004" y="309400"/>
              </a:lnTo>
              <a:lnTo>
                <a:pt x="0" y="309400"/>
              </a:lnTo>
              <a:lnTo>
                <a:pt x="0" y="454019"/>
              </a:lnTo>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E60358-6729-443E-B827-0330E7D25065}">
      <dsp:nvSpPr>
        <dsp:cNvPr id="0" name=""/>
        <dsp:cNvSpPr/>
      </dsp:nvSpPr>
      <dsp:spPr>
        <a:xfrm>
          <a:off x="3327937" y="2039"/>
          <a:ext cx="1561098" cy="991297"/>
        </a:xfrm>
        <a:prstGeom prst="roundRect">
          <a:avLst>
            <a:gd name="adj" fmla="val 10000"/>
          </a:avLst>
        </a:prstGeom>
        <a:blipFill rotWithShape="1">
          <a:blip xmlns:r="http://schemas.openxmlformats.org/officeDocument/2006/relationships" r:embed="rId1">
            <a:duotone>
              <a:schemeClr val="accent4">
                <a:hueOff val="0"/>
                <a:satOff val="0"/>
                <a:lumOff val="0"/>
                <a:alphaOff val="0"/>
                <a:shade val="36000"/>
                <a:satMod val="120000"/>
              </a:schemeClr>
              <a:schemeClr val="accent4">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A8A5CC6-502D-4A18-B3D3-A78B3D42806C}">
      <dsp:nvSpPr>
        <dsp:cNvPr id="0" name=""/>
        <dsp:cNvSpPr/>
      </dsp:nvSpPr>
      <dsp:spPr>
        <a:xfrm>
          <a:off x="3501392" y="166821"/>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Contraindications</a:t>
          </a:r>
        </a:p>
      </dsp:txBody>
      <dsp:txXfrm>
        <a:off x="3530426" y="195855"/>
        <a:ext cx="1503030" cy="933229"/>
      </dsp:txXfrm>
    </dsp:sp>
    <dsp:sp modelId="{4D69101B-C92B-4D14-94F1-7F481AD28828}">
      <dsp:nvSpPr>
        <dsp:cNvPr id="0" name=""/>
        <dsp:cNvSpPr/>
      </dsp:nvSpPr>
      <dsp:spPr>
        <a:xfrm>
          <a:off x="2373932" y="1447356"/>
          <a:ext cx="1561098" cy="991297"/>
        </a:xfrm>
        <a:prstGeom prst="roundRect">
          <a:avLst>
            <a:gd name="adj" fmla="val 10000"/>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6438FBE-09FA-48EB-A306-FB683FB8CCC5}">
      <dsp:nvSpPr>
        <dsp:cNvPr id="0" name=""/>
        <dsp:cNvSpPr/>
      </dsp:nvSpPr>
      <dsp:spPr>
        <a:xfrm>
          <a:off x="2547388" y="1612138"/>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Combination</a:t>
          </a:r>
        </a:p>
        <a:p>
          <a:pPr marL="0" lvl="0" indent="0" algn="ctr" defTabSz="444500">
            <a:lnSpc>
              <a:spcPct val="90000"/>
            </a:lnSpc>
            <a:spcBef>
              <a:spcPct val="0"/>
            </a:spcBef>
            <a:spcAft>
              <a:spcPct val="35000"/>
            </a:spcAft>
            <a:buNone/>
          </a:pPr>
          <a:r>
            <a:rPr lang="en-US" sz="1000" kern="1200" dirty="0"/>
            <a:t>OCPs</a:t>
          </a:r>
        </a:p>
      </dsp:txBody>
      <dsp:txXfrm>
        <a:off x="2576422" y="1641172"/>
        <a:ext cx="1503030" cy="933229"/>
      </dsp:txXfrm>
    </dsp:sp>
    <dsp:sp modelId="{C12A10D8-C9FC-4934-ADB8-FA8CACE91CBC}">
      <dsp:nvSpPr>
        <dsp:cNvPr id="0" name=""/>
        <dsp:cNvSpPr/>
      </dsp:nvSpPr>
      <dsp:spPr>
        <a:xfrm>
          <a:off x="465923" y="2892672"/>
          <a:ext cx="1561098" cy="991297"/>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B217261-F5C6-447D-A5BE-8EAF82094F4F}">
      <dsp:nvSpPr>
        <dsp:cNvPr id="0" name=""/>
        <dsp:cNvSpPr/>
      </dsp:nvSpPr>
      <dsp:spPr>
        <a:xfrm>
          <a:off x="639379" y="3057455"/>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utura Lt BT" charset="0"/>
            </a:rPr>
            <a:t>Clotting disorders</a:t>
          </a:r>
        </a:p>
        <a:p>
          <a:pPr marL="0" lvl="0" indent="0" algn="ctr" defTabSz="444500">
            <a:lnSpc>
              <a:spcPct val="90000"/>
            </a:lnSpc>
            <a:spcBef>
              <a:spcPct val="0"/>
            </a:spcBef>
            <a:spcAft>
              <a:spcPct val="35000"/>
            </a:spcAft>
            <a:buNone/>
          </a:pPr>
          <a:r>
            <a:rPr lang="en-US" sz="1000" kern="1200" dirty="0">
              <a:latin typeface="Futura Lt BT" charset="0"/>
            </a:rPr>
            <a:t>History of DVT/PE</a:t>
          </a:r>
          <a:endParaRPr lang="en-US" sz="1000" kern="1200" dirty="0"/>
        </a:p>
      </dsp:txBody>
      <dsp:txXfrm>
        <a:off x="668413" y="3086489"/>
        <a:ext cx="1503030" cy="933229"/>
      </dsp:txXfrm>
    </dsp:sp>
    <dsp:sp modelId="{3BDF34C2-7604-494A-B0E9-F74B61F61AB4}">
      <dsp:nvSpPr>
        <dsp:cNvPr id="0" name=""/>
        <dsp:cNvSpPr/>
      </dsp:nvSpPr>
      <dsp:spPr>
        <a:xfrm>
          <a:off x="2373932" y="2892672"/>
          <a:ext cx="1561098" cy="991297"/>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B9B52A2B-2DF7-445E-8D7D-000EE7BBFAA2}">
      <dsp:nvSpPr>
        <dsp:cNvPr id="0" name=""/>
        <dsp:cNvSpPr/>
      </dsp:nvSpPr>
      <dsp:spPr>
        <a:xfrm>
          <a:off x="2547388" y="3057455"/>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utura Lt BT" charset="0"/>
            </a:rPr>
            <a:t>Migraine with aura or focal neurological deficit</a:t>
          </a:r>
          <a:endParaRPr lang="en-US" sz="1000" kern="1200" dirty="0"/>
        </a:p>
      </dsp:txBody>
      <dsp:txXfrm>
        <a:off x="2576422" y="3086489"/>
        <a:ext cx="1503030" cy="933229"/>
      </dsp:txXfrm>
    </dsp:sp>
    <dsp:sp modelId="{C4A27DEB-9CAD-4AA4-83C6-0E8E7916FEDF}">
      <dsp:nvSpPr>
        <dsp:cNvPr id="0" name=""/>
        <dsp:cNvSpPr/>
      </dsp:nvSpPr>
      <dsp:spPr>
        <a:xfrm>
          <a:off x="4281941" y="2892672"/>
          <a:ext cx="1561098" cy="991297"/>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FB1250C-286F-458F-9FFD-79D0BF7C69D0}">
      <dsp:nvSpPr>
        <dsp:cNvPr id="0" name=""/>
        <dsp:cNvSpPr/>
      </dsp:nvSpPr>
      <dsp:spPr>
        <a:xfrm>
          <a:off x="4455396" y="3057455"/>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utura Lt BT" charset="0"/>
            </a:rPr>
            <a:t>Hypertension/vascular disease</a:t>
          </a:r>
        </a:p>
      </dsp:txBody>
      <dsp:txXfrm>
        <a:off x="4484430" y="3086489"/>
        <a:ext cx="1503030" cy="933229"/>
      </dsp:txXfrm>
    </dsp:sp>
    <dsp:sp modelId="{AC6C35AD-3F52-4F7D-B620-2689EE527645}">
      <dsp:nvSpPr>
        <dsp:cNvPr id="0" name=""/>
        <dsp:cNvSpPr/>
      </dsp:nvSpPr>
      <dsp:spPr>
        <a:xfrm>
          <a:off x="4281941" y="1447356"/>
          <a:ext cx="1561098" cy="991297"/>
        </a:xfrm>
        <a:prstGeom prst="roundRect">
          <a:avLst>
            <a:gd name="adj" fmla="val 10000"/>
          </a:avLst>
        </a:prstGeom>
        <a:blipFill rotWithShape="1">
          <a:blip xmlns:r="http://schemas.openxmlformats.org/officeDocument/2006/relationships" r:embed="rId1">
            <a:duotone>
              <a:schemeClr val="accent6">
                <a:hueOff val="0"/>
                <a:satOff val="0"/>
                <a:lumOff val="0"/>
                <a:alphaOff val="0"/>
                <a:shade val="36000"/>
                <a:satMod val="120000"/>
              </a:schemeClr>
              <a:schemeClr val="accent6">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CD1ED2D-1319-4BB4-BE05-417F3C9B055A}">
      <dsp:nvSpPr>
        <dsp:cNvPr id="0" name=""/>
        <dsp:cNvSpPr/>
      </dsp:nvSpPr>
      <dsp:spPr>
        <a:xfrm>
          <a:off x="4455396" y="1612138"/>
          <a:ext cx="1561098" cy="991297"/>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Progesterone Only</a:t>
          </a:r>
        </a:p>
        <a:p>
          <a:pPr marL="0" lvl="0" indent="0" algn="ctr" defTabSz="444500">
            <a:lnSpc>
              <a:spcPct val="90000"/>
            </a:lnSpc>
            <a:spcBef>
              <a:spcPct val="0"/>
            </a:spcBef>
            <a:spcAft>
              <a:spcPct val="35000"/>
            </a:spcAft>
            <a:buNone/>
          </a:pPr>
          <a:r>
            <a:rPr lang="en-US" sz="1000" kern="1200" dirty="0"/>
            <a:t>OCPs</a:t>
          </a:r>
        </a:p>
      </dsp:txBody>
      <dsp:txXfrm>
        <a:off x="4484430" y="1641172"/>
        <a:ext cx="1503030" cy="933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48287-487E-2C45-ABC6-47C015DA6FDE}">
      <dsp:nvSpPr>
        <dsp:cNvPr id="0" name=""/>
        <dsp:cNvSpPr/>
      </dsp:nvSpPr>
      <dsp:spPr>
        <a:xfrm>
          <a:off x="0" y="4096587"/>
          <a:ext cx="4041775" cy="896233"/>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4</a:t>
          </a:r>
          <a:r>
            <a:rPr lang="en-US" sz="2200" kern="1200" baseline="30000" dirty="0"/>
            <a:t>th</a:t>
          </a:r>
          <a:r>
            <a:rPr lang="en-US" sz="2200" kern="1200" dirty="0"/>
            <a:t> Generation: </a:t>
          </a:r>
          <a:r>
            <a:rPr lang="en-US" sz="2200" kern="1200" dirty="0" err="1"/>
            <a:t>Drosperinone</a:t>
          </a:r>
          <a:endParaRPr lang="en-US" sz="2200" kern="1200" dirty="0"/>
        </a:p>
      </dsp:txBody>
      <dsp:txXfrm>
        <a:off x="0" y="4096587"/>
        <a:ext cx="4041775" cy="483965"/>
      </dsp:txXfrm>
    </dsp:sp>
    <dsp:sp modelId="{97CC1629-6B55-FD4D-9BF0-12B7C09E9EFA}">
      <dsp:nvSpPr>
        <dsp:cNvPr id="0" name=""/>
        <dsp:cNvSpPr/>
      </dsp:nvSpPr>
      <dsp:spPr>
        <a:xfrm>
          <a:off x="0" y="4562629"/>
          <a:ext cx="4041775" cy="41226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Anti-androgenic properties</a:t>
          </a:r>
        </a:p>
      </dsp:txBody>
      <dsp:txXfrm>
        <a:off x="0" y="4562629"/>
        <a:ext cx="4041775" cy="412267"/>
      </dsp:txXfrm>
    </dsp:sp>
    <dsp:sp modelId="{F9A7B3A4-0D00-C24F-BB53-0315AB8ECD56}">
      <dsp:nvSpPr>
        <dsp:cNvPr id="0" name=""/>
        <dsp:cNvSpPr/>
      </dsp:nvSpPr>
      <dsp:spPr>
        <a:xfrm rot="10800000">
          <a:off x="0" y="2731624"/>
          <a:ext cx="4041775" cy="1378406"/>
        </a:xfrm>
        <a:prstGeom prst="upArrowCallou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3</a:t>
          </a:r>
          <a:r>
            <a:rPr lang="en-US" sz="2100" kern="1200" baseline="30000" dirty="0"/>
            <a:t>rd</a:t>
          </a:r>
          <a:r>
            <a:rPr lang="en-US" sz="2100" kern="1200" dirty="0"/>
            <a:t> generation: </a:t>
          </a:r>
          <a:r>
            <a:rPr lang="en-US" sz="2100" kern="1200" dirty="0" err="1"/>
            <a:t>Desonorgestrel</a:t>
          </a:r>
          <a:endParaRPr lang="en-US" sz="2100" kern="1200" dirty="0"/>
        </a:p>
      </dsp:txBody>
      <dsp:txXfrm rot="-10800000">
        <a:off x="0" y="2731624"/>
        <a:ext cx="4041775" cy="483820"/>
      </dsp:txXfrm>
    </dsp:sp>
    <dsp:sp modelId="{9C811BC3-071E-FC42-81CB-99BC690308E8}">
      <dsp:nvSpPr>
        <dsp:cNvPr id="0" name=""/>
        <dsp:cNvSpPr/>
      </dsp:nvSpPr>
      <dsp:spPr>
        <a:xfrm>
          <a:off x="0" y="3215445"/>
          <a:ext cx="4041775" cy="41214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Least androgenic</a:t>
          </a:r>
        </a:p>
      </dsp:txBody>
      <dsp:txXfrm>
        <a:off x="0" y="3215445"/>
        <a:ext cx="4041775" cy="412143"/>
      </dsp:txXfrm>
    </dsp:sp>
    <dsp:sp modelId="{2A7AED8E-F4A9-5148-97B7-0A592BD41DB8}">
      <dsp:nvSpPr>
        <dsp:cNvPr id="0" name=""/>
        <dsp:cNvSpPr/>
      </dsp:nvSpPr>
      <dsp:spPr>
        <a:xfrm rot="10800000">
          <a:off x="0" y="1366661"/>
          <a:ext cx="4041775" cy="1378406"/>
        </a:xfrm>
        <a:prstGeom prst="upArrowCallou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2</a:t>
          </a:r>
          <a:r>
            <a:rPr lang="en-US" sz="2100" kern="1200" baseline="30000" dirty="0"/>
            <a:t>nd</a:t>
          </a:r>
          <a:r>
            <a:rPr lang="en-US" sz="2100" kern="1200" dirty="0"/>
            <a:t> generation: </a:t>
          </a:r>
          <a:r>
            <a:rPr lang="en-US" sz="2100" kern="1200" dirty="0" err="1"/>
            <a:t>Levonorgestrel</a:t>
          </a:r>
          <a:endParaRPr lang="en-US" sz="2100" kern="1200" dirty="0"/>
        </a:p>
      </dsp:txBody>
      <dsp:txXfrm rot="-10800000">
        <a:off x="0" y="1366661"/>
        <a:ext cx="4041775" cy="483820"/>
      </dsp:txXfrm>
    </dsp:sp>
    <dsp:sp modelId="{AEE23FFB-CE0C-4343-B067-4E58C802D3AD}">
      <dsp:nvSpPr>
        <dsp:cNvPr id="0" name=""/>
        <dsp:cNvSpPr/>
      </dsp:nvSpPr>
      <dsp:spPr>
        <a:xfrm>
          <a:off x="0" y="1850482"/>
          <a:ext cx="4041775" cy="41214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More androgenic</a:t>
          </a:r>
        </a:p>
      </dsp:txBody>
      <dsp:txXfrm>
        <a:off x="0" y="1850482"/>
        <a:ext cx="4041775" cy="412143"/>
      </dsp:txXfrm>
    </dsp:sp>
    <dsp:sp modelId="{B36B7B61-6E38-4FB4-9E26-6D9874DE00EC}">
      <dsp:nvSpPr>
        <dsp:cNvPr id="0" name=""/>
        <dsp:cNvSpPr/>
      </dsp:nvSpPr>
      <dsp:spPr>
        <a:xfrm rot="10800000">
          <a:off x="0" y="1697"/>
          <a:ext cx="4041775" cy="1378406"/>
        </a:xfrm>
        <a:prstGeom prst="upArrowCallou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1</a:t>
          </a:r>
          <a:r>
            <a:rPr lang="en-US" sz="2200" kern="1200" baseline="30000" dirty="0"/>
            <a:t>st</a:t>
          </a:r>
          <a:r>
            <a:rPr lang="en-US" sz="2200" kern="1200" dirty="0"/>
            <a:t> generation: </a:t>
          </a:r>
          <a:r>
            <a:rPr lang="en-US" sz="2200" kern="1200" dirty="0" err="1"/>
            <a:t>Norethindrone</a:t>
          </a:r>
          <a:endParaRPr lang="en-US" sz="2200" kern="1200" dirty="0"/>
        </a:p>
      </dsp:txBody>
      <dsp:txXfrm rot="-10800000">
        <a:off x="0" y="1697"/>
        <a:ext cx="4041775" cy="483820"/>
      </dsp:txXfrm>
    </dsp:sp>
    <dsp:sp modelId="{585D5605-707A-47BF-B6E5-9408B25A644B}">
      <dsp:nvSpPr>
        <dsp:cNvPr id="0" name=""/>
        <dsp:cNvSpPr/>
      </dsp:nvSpPr>
      <dsp:spPr>
        <a:xfrm>
          <a:off x="0" y="485518"/>
          <a:ext cx="4041775" cy="41214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Irregular spotting</a:t>
          </a:r>
        </a:p>
      </dsp:txBody>
      <dsp:txXfrm>
        <a:off x="0" y="485518"/>
        <a:ext cx="4041775" cy="41214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128C6-6F5B-4570-803D-3B69ADF393C7}"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9081-F052-42F6-9C65-B1BE055908C4}" type="slidenum">
              <a:rPr lang="en-US" smtClean="0"/>
              <a:t>‹#›</a:t>
            </a:fld>
            <a:endParaRPr lang="en-US"/>
          </a:p>
        </p:txBody>
      </p:sp>
    </p:spTree>
    <p:extLst>
      <p:ext uri="{BB962C8B-B14F-4D97-AF65-F5344CB8AC3E}">
        <p14:creationId xmlns:p14="http://schemas.microsoft.com/office/powerpoint/2010/main" val="80782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dirty="0"/>
              <a:t>Presence of pubic hair</a:t>
            </a:r>
          </a:p>
          <a:p>
            <a:pPr eaLnBrk="1" hangingPunct="1">
              <a:lnSpc>
                <a:spcPct val="90000"/>
              </a:lnSpc>
              <a:defRPr/>
            </a:pPr>
            <a:r>
              <a:rPr lang="en-US" dirty="0"/>
              <a:t>Signs of </a:t>
            </a:r>
            <a:r>
              <a:rPr lang="en-US" dirty="0" err="1"/>
              <a:t>estrogenization</a:t>
            </a:r>
            <a:endParaRPr lang="en-US" dirty="0"/>
          </a:p>
          <a:p>
            <a:pPr eaLnBrk="1" hangingPunct="1">
              <a:lnSpc>
                <a:spcPct val="90000"/>
              </a:lnSpc>
              <a:defRPr/>
            </a:pPr>
            <a:r>
              <a:rPr lang="en-US" dirty="0"/>
              <a:t>Erythema or excoriation</a:t>
            </a:r>
          </a:p>
          <a:p>
            <a:pPr eaLnBrk="1" hangingPunct="1">
              <a:lnSpc>
                <a:spcPct val="90000"/>
              </a:lnSpc>
              <a:defRPr/>
            </a:pPr>
            <a:r>
              <a:rPr lang="en-US" dirty="0"/>
              <a:t>Size of clitoris</a:t>
            </a:r>
          </a:p>
          <a:p>
            <a:pPr eaLnBrk="1" hangingPunct="1">
              <a:lnSpc>
                <a:spcPct val="90000"/>
              </a:lnSpc>
              <a:defRPr/>
            </a:pPr>
            <a:r>
              <a:rPr lang="en-US" dirty="0"/>
              <a:t>Configuration of the hymen</a:t>
            </a:r>
          </a:p>
          <a:p>
            <a:pPr lvl="2" eaLnBrk="1" hangingPunct="1">
              <a:lnSpc>
                <a:spcPct val="90000"/>
              </a:lnSpc>
              <a:defRPr/>
            </a:pPr>
            <a:r>
              <a:rPr lang="en-US" dirty="0"/>
              <a:t>Crescentic, annular or redundant</a:t>
            </a:r>
          </a:p>
          <a:p>
            <a:pPr lvl="2" eaLnBrk="1" hangingPunct="1">
              <a:lnSpc>
                <a:spcPct val="90000"/>
              </a:lnSpc>
              <a:defRPr/>
            </a:pPr>
            <a:r>
              <a:rPr lang="en-US" dirty="0"/>
              <a:t>Determine patency</a:t>
            </a:r>
          </a:p>
          <a:p>
            <a:pPr lvl="3" eaLnBrk="1" hangingPunct="1">
              <a:lnSpc>
                <a:spcPct val="90000"/>
              </a:lnSpc>
              <a:defRPr/>
            </a:pPr>
            <a:r>
              <a:rPr lang="en-US" dirty="0"/>
              <a:t>Try traction, different positions, deep breath</a:t>
            </a:r>
          </a:p>
          <a:p>
            <a:pPr lvl="3" eaLnBrk="1" hangingPunct="1">
              <a:lnSpc>
                <a:spcPct val="90000"/>
              </a:lnSpc>
              <a:defRPr/>
            </a:pPr>
            <a:r>
              <a:rPr lang="en-US" dirty="0"/>
              <a:t>Probe with small </a:t>
            </a:r>
            <a:r>
              <a:rPr lang="en-US" dirty="0" err="1"/>
              <a:t>q-tip</a:t>
            </a:r>
            <a:r>
              <a:rPr lang="en-US" dirty="0"/>
              <a:t> (</a:t>
            </a:r>
            <a:r>
              <a:rPr lang="en-US" dirty="0" err="1"/>
              <a:t>calgiswab</a:t>
            </a:r>
            <a:r>
              <a:rPr lang="en-US" dirty="0"/>
              <a:t>)</a:t>
            </a:r>
          </a:p>
          <a:p>
            <a:pPr lvl="3" eaLnBrk="1" hangingPunct="1">
              <a:lnSpc>
                <a:spcPct val="90000"/>
              </a:lnSpc>
              <a:defRPr/>
            </a:pPr>
            <a:r>
              <a:rPr lang="en-US" dirty="0"/>
              <a:t>Spray water with a syringe</a:t>
            </a:r>
          </a:p>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6</a:t>
            </a:fld>
            <a:endParaRPr lang="en-US"/>
          </a:p>
        </p:txBody>
      </p:sp>
    </p:spTree>
    <p:extLst>
      <p:ext uri="{BB962C8B-B14F-4D97-AF65-F5344CB8AC3E}">
        <p14:creationId xmlns:p14="http://schemas.microsoft.com/office/powerpoint/2010/main" val="331244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Submucosal hemorrhage at 6 </a:t>
            </a:r>
            <a:r>
              <a:rPr lang="en-US" dirty="0" err="1"/>
              <a:t>oclock</a:t>
            </a:r>
            <a:r>
              <a:rPr lang="en-US" dirty="0"/>
              <a:t> and 8-10 o clock</a:t>
            </a:r>
          </a:p>
          <a:p>
            <a:r>
              <a:rPr lang="en-US" dirty="0"/>
              <a:t>Traumatic</a:t>
            </a:r>
            <a:r>
              <a:rPr lang="en-US" baseline="0" dirty="0"/>
              <a:t> shallow transection 9 </a:t>
            </a:r>
            <a:r>
              <a:rPr lang="en-US" baseline="0" dirty="0" err="1"/>
              <a:t>oclock</a:t>
            </a:r>
            <a:endParaRPr lang="en-US" baseline="0" dirty="0"/>
          </a:p>
          <a:p>
            <a:r>
              <a:rPr lang="en-US" baseline="0" dirty="0"/>
              <a:t>Same </a:t>
            </a:r>
            <a:r>
              <a:rPr lang="en-US" baseline="0" dirty="0" err="1"/>
              <a:t>pt</a:t>
            </a:r>
            <a:r>
              <a:rPr lang="en-US" baseline="0" dirty="0"/>
              <a:t> 10 days later well healed</a:t>
            </a:r>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26</a:t>
            </a:fld>
            <a:endParaRPr lang="en-US"/>
          </a:p>
        </p:txBody>
      </p:sp>
    </p:spTree>
    <p:extLst>
      <p:ext uri="{BB962C8B-B14F-4D97-AF65-F5344CB8AC3E}">
        <p14:creationId xmlns:p14="http://schemas.microsoft.com/office/powerpoint/2010/main" val="417695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When it is suspected that a child has been sexually abused, it is critical that a referral should be made to a physician/physician assistant/nurse practitioner/Sexual Assault Nurse Examiner (SANE) with experience in the evaluation of child maltreatment. If this provider is available either within or outside the ED at the time of presentation, the child should be evaluated by this provider. If an expert is not available, the child should receive a screening exam in the ED that focuses on acute problems (e.g. trauma, vaginal discharge) and, if needed, evidence collection. Once this focused exam is completed and no acute management proves necessary, the child should be referred to a physician/licensed medical practitioner with experience in the evaluation of child maltreatment for full evaluation as soon as possible.</a:t>
            </a:r>
          </a:p>
          <a:p>
            <a:r>
              <a:rPr lang="en-US" sz="1200" b="0" i="0" u="none" strike="noStrike" kern="1200" baseline="0" dirty="0">
                <a:solidFill>
                  <a:schemeClr val="tx1"/>
                </a:solidFill>
                <a:latin typeface="+mn-lt"/>
                <a:ea typeface="+mn-ea"/>
                <a:cs typeface="+mn-cs"/>
              </a:rPr>
              <a:t>A complete medical evaluation of suspected sexual abuse is very complex. Listed below are resources for consultation and referral for evaluation of suspected abuse. The listed centers can accept phone consultation or accept patients into their emergency departments when necessary or appropriate. </a:t>
            </a:r>
          </a:p>
          <a:p>
            <a:r>
              <a:rPr lang="en-US" sz="1200" b="0" i="0" u="none" strike="noStrike" kern="1200" baseline="0" dirty="0">
                <a:solidFill>
                  <a:schemeClr val="tx1"/>
                </a:solidFill>
                <a:latin typeface="+mn-lt"/>
                <a:ea typeface="+mn-ea"/>
                <a:cs typeface="+mn-cs"/>
              </a:rPr>
              <a:t>We recommend the following approach to this screening evaluation:</a:t>
            </a:r>
          </a:p>
          <a:p>
            <a:r>
              <a:rPr lang="en-US" sz="1200" b="1" i="0" u="none" strike="noStrike" kern="1200" baseline="0" dirty="0">
                <a:solidFill>
                  <a:schemeClr val="tx1"/>
                </a:solidFill>
                <a:latin typeface="+mn-lt"/>
                <a:ea typeface="+mn-ea"/>
                <a:cs typeface="+mn-cs"/>
              </a:rPr>
              <a:t>1. </a:t>
            </a:r>
            <a:r>
              <a:rPr lang="en-US" sz="1200" b="0" i="0" u="none" strike="noStrike" kern="1200" baseline="0" dirty="0">
                <a:solidFill>
                  <a:schemeClr val="tx1"/>
                </a:solidFill>
                <a:latin typeface="+mn-lt"/>
                <a:ea typeface="+mn-ea"/>
                <a:cs typeface="+mn-cs"/>
              </a:rPr>
              <a:t>Obtain as much information as possible from the parent or caregiver, </a:t>
            </a:r>
            <a:r>
              <a:rPr lang="en-US" sz="1200" b="0" i="1" u="none" strike="noStrike" kern="1200" baseline="0" dirty="0">
                <a:solidFill>
                  <a:schemeClr val="tx1"/>
                </a:solidFill>
                <a:latin typeface="+mn-lt"/>
                <a:ea typeface="+mn-ea"/>
                <a:cs typeface="+mn-cs"/>
              </a:rPr>
              <a:t>out of the presence of the child. </a:t>
            </a:r>
            <a:r>
              <a:rPr lang="en-US" sz="1200" b="0" i="0" u="none" strike="noStrike" kern="1200" baseline="0" dirty="0">
                <a:solidFill>
                  <a:schemeClr val="tx1"/>
                </a:solidFill>
                <a:latin typeface="+mn-lt"/>
                <a:ea typeface="+mn-ea"/>
                <a:cs typeface="+mn-cs"/>
              </a:rPr>
              <a:t>A detailed interview of the child should </a:t>
            </a:r>
            <a:r>
              <a:rPr lang="en-US" sz="1200" b="1" i="0"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be attempted. Be aware that children may be hesitant to answer questions regarding sexual abuse, especially if asked in the presence of the parent/caretaker. Document in detail the child’s statements and affect during the interview and exam.</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American Academy of Pediatrics’ Guidelines for the Evaluation of Sexual Abuse of Children state that a Physical Evidence Recovery Kit (PERK) is most productive if performed within 72 hours of the alleged incident. (Note: Bedding and clothing can yield evidence several days post-assault.) </a:t>
            </a:r>
          </a:p>
          <a:p>
            <a:r>
              <a:rPr lang="en-US" sz="1200" b="1" i="0" u="none" strike="noStrike" kern="1200" baseline="0" dirty="0">
                <a:solidFill>
                  <a:schemeClr val="tx1"/>
                </a:solidFill>
                <a:latin typeface="+mn-lt"/>
                <a:ea typeface="+mn-ea"/>
                <a:cs typeface="+mn-cs"/>
              </a:rPr>
              <a:t>3. </a:t>
            </a:r>
            <a:r>
              <a:rPr lang="en-US" sz="1200" b="0" i="0" u="none" strike="noStrike" kern="1200" baseline="0" dirty="0">
                <a:solidFill>
                  <a:schemeClr val="tx1"/>
                </a:solidFill>
                <a:latin typeface="+mn-lt"/>
                <a:ea typeface="+mn-ea"/>
                <a:cs typeface="+mn-cs"/>
              </a:rPr>
              <a:t>Testing for gonorrhea, chlamydia and </a:t>
            </a:r>
            <a:r>
              <a:rPr lang="en-US" sz="1200" b="0" i="0" u="none" strike="noStrike" kern="1200" baseline="0" dirty="0" err="1">
                <a:solidFill>
                  <a:schemeClr val="tx1"/>
                </a:solidFill>
                <a:latin typeface="+mn-lt"/>
                <a:ea typeface="+mn-ea"/>
                <a:cs typeface="+mn-cs"/>
              </a:rPr>
              <a:t>trichonomas</a:t>
            </a:r>
            <a:r>
              <a:rPr lang="en-US" sz="1200" b="0" i="0" u="none" strike="noStrike" kern="1200" baseline="0" dirty="0">
                <a:solidFill>
                  <a:schemeClr val="tx1"/>
                </a:solidFill>
                <a:latin typeface="+mn-lt"/>
                <a:ea typeface="+mn-ea"/>
                <a:cs typeface="+mn-cs"/>
              </a:rPr>
              <a:t> should be performed using NAAT tests, or cultures if NAATs are unavailable. Also test for RPR and HIV; test for other sexually transmitted infections as indicated by history. A pregnancy screen is indicated for adolescents. For updated guidelines on screening techniques see: www.cdc.gov.</a:t>
            </a:r>
          </a:p>
          <a:p>
            <a:r>
              <a:rPr lang="en-US" sz="1200" b="1" i="0" u="none" strike="noStrike" kern="1200" baseline="0" dirty="0">
                <a:solidFill>
                  <a:schemeClr val="tx1"/>
                </a:solidFill>
                <a:latin typeface="+mn-lt"/>
                <a:ea typeface="+mn-ea"/>
                <a:cs typeface="+mn-cs"/>
              </a:rPr>
              <a:t>4. A speculum should NEVER be used on a prepubertal female. </a:t>
            </a:r>
            <a:r>
              <a:rPr lang="en-US" sz="1200" b="0" i="0" u="none" strike="noStrike" kern="1200" baseline="0" dirty="0">
                <a:solidFill>
                  <a:schemeClr val="tx1"/>
                </a:solidFill>
                <a:latin typeface="+mn-lt"/>
                <a:ea typeface="+mn-ea"/>
                <a:cs typeface="+mn-cs"/>
              </a:rPr>
              <a:t>If a speculum exam of a prepubertal child is warranted for any reason, the child should be examined under general anesthesia/conscious sedation. Do </a:t>
            </a:r>
            <a:r>
              <a:rPr lang="en-US" sz="1200" b="1" i="0"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presumptively treat STIs in prepubertal children until results are confirmed. </a:t>
            </a:r>
          </a:p>
          <a:p>
            <a:r>
              <a:rPr lang="en-US" sz="1200" b="1" i="0" u="none" strike="noStrike" kern="1200" baseline="0" dirty="0">
                <a:solidFill>
                  <a:schemeClr val="tx1"/>
                </a:solidFill>
                <a:latin typeface="+mn-lt"/>
                <a:ea typeface="+mn-ea"/>
                <a:cs typeface="+mn-cs"/>
              </a:rPr>
              <a:t>5. </a:t>
            </a:r>
            <a:r>
              <a:rPr lang="en-US" sz="1200" b="0" i="0" u="none" strike="noStrike" kern="1200" baseline="0" dirty="0">
                <a:solidFill>
                  <a:schemeClr val="tx1"/>
                </a:solidFill>
                <a:latin typeface="+mn-lt"/>
                <a:ea typeface="+mn-ea"/>
                <a:cs typeface="+mn-cs"/>
              </a:rPr>
              <a:t>A child beyond infancy should not be physically restrained for the physical examination.</a:t>
            </a:r>
          </a:p>
          <a:p>
            <a:r>
              <a:rPr lang="en-US" sz="1200" b="1" i="0" u="none" strike="noStrike" kern="1200" baseline="0" dirty="0">
                <a:solidFill>
                  <a:schemeClr val="tx1"/>
                </a:solidFill>
                <a:latin typeface="+mn-lt"/>
                <a:ea typeface="+mn-ea"/>
                <a:cs typeface="+mn-cs"/>
              </a:rPr>
              <a:t>6. </a:t>
            </a:r>
            <a:r>
              <a:rPr lang="en-US" sz="1200" b="0" i="0" u="none" strike="noStrike" kern="1200" baseline="0" dirty="0">
                <a:solidFill>
                  <a:schemeClr val="tx1"/>
                </a:solidFill>
                <a:latin typeface="+mn-lt"/>
                <a:ea typeface="+mn-ea"/>
                <a:cs typeface="+mn-cs"/>
              </a:rPr>
              <a:t>Documentation of the exam should use correct anatomic terminology (i.e., labia minora, hymen, posterior </a:t>
            </a:r>
            <a:r>
              <a:rPr lang="en-US" sz="1200" b="0" i="0" u="none" strike="noStrike" kern="1200" baseline="0" dirty="0" err="1">
                <a:solidFill>
                  <a:schemeClr val="tx1"/>
                </a:solidFill>
                <a:latin typeface="+mn-lt"/>
                <a:ea typeface="+mn-ea"/>
                <a:cs typeface="+mn-cs"/>
              </a:rPr>
              <a:t>fourchette</a:t>
            </a:r>
            <a:r>
              <a:rPr lang="en-US" sz="1200" b="0" i="0" u="none" strike="noStrike" kern="1200" baseline="0" dirty="0">
                <a:solidFill>
                  <a:schemeClr val="tx1"/>
                </a:solidFill>
                <a:latin typeface="+mn-lt"/>
                <a:ea typeface="+mn-ea"/>
                <a:cs typeface="+mn-cs"/>
              </a:rPr>
              <a:t>), with avoidance of vague or </a:t>
            </a:r>
            <a:r>
              <a:rPr lang="en-US" sz="1200" b="0" i="0" u="none" strike="noStrike" kern="1200" baseline="0" dirty="0" err="1">
                <a:solidFill>
                  <a:schemeClr val="tx1"/>
                </a:solidFill>
                <a:latin typeface="+mn-lt"/>
                <a:ea typeface="+mn-ea"/>
                <a:cs typeface="+mn-cs"/>
              </a:rPr>
              <a:t>nondescriptive</a:t>
            </a:r>
            <a:r>
              <a:rPr lang="en-US" sz="1200" b="0" i="0" u="none" strike="noStrike" kern="1200" baseline="0" dirty="0">
                <a:solidFill>
                  <a:schemeClr val="tx1"/>
                </a:solidFill>
                <a:latin typeface="+mn-lt"/>
                <a:ea typeface="+mn-ea"/>
                <a:cs typeface="+mn-cs"/>
              </a:rPr>
              <a:t> terms (i.e., introitus, intact hymen, vestibule). </a:t>
            </a:r>
          </a:p>
          <a:p>
            <a:r>
              <a:rPr lang="en-US" sz="1200" b="1" i="0" u="none" strike="noStrike" kern="1200" baseline="0" dirty="0">
                <a:solidFill>
                  <a:schemeClr val="tx1"/>
                </a:solidFill>
                <a:latin typeface="+mn-lt"/>
                <a:ea typeface="+mn-ea"/>
                <a:cs typeface="+mn-cs"/>
              </a:rPr>
              <a:t>7. A NORMAL EXAM DOES NOT RULE OUT SEXUAL ABUSE/ASSAULT.</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8. </a:t>
            </a:r>
            <a:r>
              <a:rPr lang="en-US" sz="1200" b="0" i="0" u="none" strike="noStrike" kern="1200" baseline="0" dirty="0">
                <a:solidFill>
                  <a:schemeClr val="tx1"/>
                </a:solidFill>
                <a:latin typeface="+mn-lt"/>
                <a:ea typeface="+mn-ea"/>
                <a:cs typeface="+mn-cs"/>
              </a:rPr>
              <a:t>After the ED evaluation, the child should be referred to a physician/licensed medical practitioner experienced in the evaluation of child maltreatment to ensure that the child’s medical and mental health needs will be met. The practitioner examining the child in the ED should immediately contact the referral physician/licensed medical practitioner and inform him/her of the history and the results of the initial examination with a detailed description of any findings noted. </a:t>
            </a:r>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27</a:t>
            </a:fld>
            <a:endParaRPr lang="en-US"/>
          </a:p>
        </p:txBody>
      </p:sp>
    </p:spTree>
    <p:extLst>
      <p:ext uri="{BB962C8B-B14F-4D97-AF65-F5344CB8AC3E}">
        <p14:creationId xmlns:p14="http://schemas.microsoft.com/office/powerpoint/2010/main" val="162589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29</a:t>
            </a:fld>
            <a:endParaRPr lang="en-US"/>
          </a:p>
        </p:txBody>
      </p:sp>
    </p:spTree>
    <p:extLst>
      <p:ext uri="{BB962C8B-B14F-4D97-AF65-F5344CB8AC3E}">
        <p14:creationId xmlns:p14="http://schemas.microsoft.com/office/powerpoint/2010/main" val="64849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menstrual cycle is divided</a:t>
            </a:r>
            <a:r>
              <a:rPr lang="en-US" baseline="0" dirty="0"/>
              <a:t> into 3 phases: follicular, </a:t>
            </a:r>
            <a:r>
              <a:rPr lang="en-US" baseline="0" dirty="0" err="1"/>
              <a:t>ovulatory</a:t>
            </a:r>
            <a:r>
              <a:rPr lang="en-US" baseline="0" dirty="0"/>
              <a:t>, and </a:t>
            </a:r>
            <a:r>
              <a:rPr lang="en-US" baseline="0" dirty="0" err="1"/>
              <a:t>luteal</a:t>
            </a:r>
            <a:r>
              <a:rPr lang="en-US" baseline="0" dirty="0"/>
              <a:t>. </a:t>
            </a:r>
          </a:p>
          <a:p>
            <a:r>
              <a:rPr lang="en-US" baseline="0" dirty="0" err="1"/>
              <a:t>Luteal</a:t>
            </a:r>
            <a:r>
              <a:rPr lang="en-US" baseline="0" dirty="0"/>
              <a:t>: </a:t>
            </a:r>
            <a:r>
              <a:rPr lang="en-US" baseline="0" dirty="0" err="1"/>
              <a:t>pulsatile</a:t>
            </a:r>
            <a:r>
              <a:rPr lang="en-US" baseline="0" dirty="0"/>
              <a:t> </a:t>
            </a:r>
            <a:r>
              <a:rPr lang="en-US" baseline="0" dirty="0" err="1"/>
              <a:t>GnRH</a:t>
            </a:r>
            <a:r>
              <a:rPr lang="en-US" baseline="0" dirty="0"/>
              <a:t> from the hypothalamus stimulated secretion of FSH and LH form the pituitary. FSH increases the number of </a:t>
            </a:r>
            <a:r>
              <a:rPr lang="en-US" baseline="0" dirty="0" err="1"/>
              <a:t>granulosa</a:t>
            </a:r>
            <a:r>
              <a:rPr lang="en-US" baseline="0" dirty="0"/>
              <a:t> cells and FSH receptors, induces production of </a:t>
            </a:r>
            <a:r>
              <a:rPr lang="en-US" baseline="0" dirty="0" err="1"/>
              <a:t>aromatase</a:t>
            </a:r>
            <a:r>
              <a:rPr lang="en-US" baseline="0" dirty="0"/>
              <a:t> (converts androgens to </a:t>
            </a:r>
            <a:r>
              <a:rPr lang="en-US" baseline="0" dirty="0" err="1"/>
              <a:t>estradiol</a:t>
            </a:r>
            <a:r>
              <a:rPr lang="en-US" baseline="0" dirty="0"/>
              <a:t> which also had positive feedback on </a:t>
            </a:r>
            <a:r>
              <a:rPr lang="en-US" baseline="0" dirty="0" err="1"/>
              <a:t>granulosa</a:t>
            </a:r>
            <a:r>
              <a:rPr lang="en-US" baseline="0" dirty="0"/>
              <a:t> cells). LH stimulates theca cells to secrete androgens for conversion into </a:t>
            </a:r>
            <a:r>
              <a:rPr lang="en-US" baseline="0" dirty="0" err="1"/>
              <a:t>estradiol</a:t>
            </a:r>
            <a:r>
              <a:rPr lang="en-US" baseline="0" dirty="0"/>
              <a:t>. </a:t>
            </a:r>
          </a:p>
          <a:p>
            <a:r>
              <a:rPr lang="en-US" baseline="0" dirty="0"/>
              <a:t>By day 5-7 a dominant follicle emerges. Increasing levels of </a:t>
            </a:r>
            <a:r>
              <a:rPr lang="en-US" baseline="0" dirty="0" err="1"/>
              <a:t>estradiol</a:t>
            </a:r>
            <a:r>
              <a:rPr lang="en-US" baseline="0" dirty="0"/>
              <a:t> cause proliferation of the </a:t>
            </a:r>
            <a:r>
              <a:rPr lang="en-US" baseline="0" dirty="0" err="1"/>
              <a:t>endometrium</a:t>
            </a:r>
            <a:r>
              <a:rPr lang="en-US" baseline="0" dirty="0"/>
              <a:t>. </a:t>
            </a:r>
          </a:p>
          <a:p>
            <a:r>
              <a:rPr lang="en-US" baseline="0" dirty="0" err="1"/>
              <a:t>Ovulatory</a:t>
            </a:r>
            <a:r>
              <a:rPr lang="en-US" baseline="0" dirty="0"/>
              <a:t>: Rising LH leads to follicular rupture and ovulation</a:t>
            </a:r>
          </a:p>
          <a:p>
            <a:r>
              <a:rPr lang="en-US" baseline="0" dirty="0" err="1"/>
              <a:t>Luteal</a:t>
            </a:r>
            <a:r>
              <a:rPr lang="en-US" baseline="0" dirty="0"/>
              <a:t>: Formation of corpus </a:t>
            </a:r>
            <a:r>
              <a:rPr lang="en-US" baseline="0" dirty="0" err="1"/>
              <a:t>luteum</a:t>
            </a:r>
            <a:r>
              <a:rPr lang="en-US" baseline="0" dirty="0"/>
              <a:t> which secretes progesterone; </a:t>
            </a:r>
            <a:r>
              <a:rPr lang="en-US" baseline="0" dirty="0" err="1"/>
              <a:t>endometrium</a:t>
            </a:r>
            <a:r>
              <a:rPr lang="en-US" baseline="0" dirty="0"/>
              <a:t> becomes </a:t>
            </a:r>
            <a:r>
              <a:rPr lang="en-US" baseline="0" dirty="0" err="1"/>
              <a:t>secretory</a:t>
            </a:r>
            <a:r>
              <a:rPr lang="en-US" baseline="0" dirty="0"/>
              <a:t> (coiling of the endometrial glands, increased </a:t>
            </a:r>
            <a:r>
              <a:rPr lang="en-US" baseline="0" dirty="0" err="1"/>
              <a:t>vascularity</a:t>
            </a:r>
            <a:r>
              <a:rPr lang="en-US" baseline="0" dirty="0"/>
              <a:t> of </a:t>
            </a:r>
            <a:r>
              <a:rPr lang="en-US" baseline="0" dirty="0" err="1"/>
              <a:t>stroma</a:t>
            </a:r>
            <a:r>
              <a:rPr lang="en-US" baseline="0" dirty="0"/>
              <a:t>) Matures by 8-9 days then starts to regress. Drop in progesterone and estrogen causing </a:t>
            </a:r>
            <a:r>
              <a:rPr lang="en-US" baseline="0" dirty="0" err="1"/>
              <a:t>endometrium</a:t>
            </a:r>
            <a:r>
              <a:rPr lang="en-US" baseline="0" dirty="0"/>
              <a:t> to undergo necrotic changes and result in menstrual bleeding.</a:t>
            </a:r>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30</a:t>
            </a:fld>
            <a:endParaRPr lang="en-US"/>
          </a:p>
        </p:txBody>
      </p:sp>
    </p:spTree>
    <p:extLst>
      <p:ext uri="{BB962C8B-B14F-4D97-AF65-F5344CB8AC3E}">
        <p14:creationId xmlns:p14="http://schemas.microsoft.com/office/powerpoint/2010/main" val="1626994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the</a:t>
            </a:r>
            <a:r>
              <a:rPr lang="en-US" baseline="0" dirty="0"/>
              <a:t> early 1800s to mid 1950s menarche </a:t>
            </a:r>
            <a:r>
              <a:rPr lang="en-US" baseline="0" dirty="0" err="1"/>
              <a:t>ocurred</a:t>
            </a:r>
            <a:r>
              <a:rPr lang="en-US" baseline="0" dirty="0"/>
              <a:t> at increasingly earlier ages in the US; no significant change since. Likely due to increasing BMI at earlier ages. One exception is non Hispanic black girls, average age of menarche is 5.5 months earlier than 30 years ago.  </a:t>
            </a:r>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31</a:t>
            </a:fld>
            <a:endParaRPr lang="en-US"/>
          </a:p>
        </p:txBody>
      </p:sp>
    </p:spTree>
    <p:extLst>
      <p:ext uri="{BB962C8B-B14F-4D97-AF65-F5344CB8AC3E}">
        <p14:creationId xmlns:p14="http://schemas.microsoft.com/office/powerpoint/2010/main" val="345724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33</a:t>
            </a:fld>
            <a:endParaRPr lang="en-US"/>
          </a:p>
        </p:txBody>
      </p:sp>
    </p:spTree>
    <p:extLst>
      <p:ext uri="{BB962C8B-B14F-4D97-AF65-F5344CB8AC3E}">
        <p14:creationId xmlns:p14="http://schemas.microsoft.com/office/powerpoint/2010/main" val="402402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35</a:t>
            </a:fld>
            <a:endParaRPr lang="en-US"/>
          </a:p>
        </p:txBody>
      </p:sp>
    </p:spTree>
    <p:extLst>
      <p:ext uri="{BB962C8B-B14F-4D97-AF65-F5344CB8AC3E}">
        <p14:creationId xmlns:p14="http://schemas.microsoft.com/office/powerpoint/2010/main" val="111756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43</a:t>
            </a:fld>
            <a:endParaRPr lang="en-US"/>
          </a:p>
        </p:txBody>
      </p:sp>
    </p:spTree>
    <p:extLst>
      <p:ext uri="{BB962C8B-B14F-4D97-AF65-F5344CB8AC3E}">
        <p14:creationId xmlns:p14="http://schemas.microsoft.com/office/powerpoint/2010/main" val="225785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DF3EAD-DF7E-984E-AF20-146B29795D9B}" type="slidenum">
              <a:rPr lang="en-US" smtClean="0"/>
              <a:pPr/>
              <a:t>49</a:t>
            </a:fld>
            <a:endParaRPr lang="en-US"/>
          </a:p>
        </p:txBody>
      </p:sp>
    </p:spTree>
    <p:extLst>
      <p:ext uri="{BB962C8B-B14F-4D97-AF65-F5344CB8AC3E}">
        <p14:creationId xmlns:p14="http://schemas.microsoft.com/office/powerpoint/2010/main" val="47488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Efficacy</a:t>
            </a:r>
          </a:p>
          <a:p>
            <a:pPr>
              <a:buFontTx/>
              <a:buChar char="-"/>
            </a:pPr>
            <a:r>
              <a:rPr lang="en-US" dirty="0"/>
              <a:t>when taken correctly 0.3% failure</a:t>
            </a:r>
          </a:p>
          <a:p>
            <a:pPr>
              <a:buFontTx/>
              <a:buChar char="-"/>
            </a:pPr>
            <a:r>
              <a:rPr lang="en-US" dirty="0"/>
              <a:t>Real</a:t>
            </a:r>
            <a:r>
              <a:rPr lang="en-US" baseline="0" dirty="0"/>
              <a:t> world efficacy 8% failure/pregnancy</a:t>
            </a:r>
          </a:p>
          <a:p>
            <a:pPr marL="0" marR="0" indent="0" algn="l" defTabSz="457200" rtl="0" eaLnBrk="1" fontAlgn="auto" latinLnBrk="0" hangingPunct="1">
              <a:lnSpc>
                <a:spcPct val="100000"/>
              </a:lnSpc>
              <a:spcBef>
                <a:spcPts val="0"/>
              </a:spcBef>
              <a:spcAft>
                <a:spcPts val="0"/>
              </a:spcAft>
              <a:buClrTx/>
              <a:buSzTx/>
              <a:buFontTx/>
              <a:buChar char="-"/>
              <a:tabLst/>
              <a:defRPr/>
            </a:pPr>
            <a:r>
              <a:rPr lang="en-US" dirty="0">
                <a:latin typeface="Arial" pitchFamily="34" charset="0"/>
              </a:rPr>
              <a:t>When used correctly and consistently, the failure rate for combined oral contraceptive pills is &lt;1%, but, because the pill requires daily maintenance, efficacy rates for typical use are approximately 3% in </a:t>
            </a:r>
            <a:r>
              <a:rPr lang="en-US" dirty="0" err="1">
                <a:latin typeface="Arial" pitchFamily="34" charset="0"/>
              </a:rPr>
              <a:t>adults.[i</a:t>
            </a:r>
            <a:r>
              <a:rPr lang="en-US" dirty="0">
                <a:latin typeface="Arial" pitchFamily="34" charset="0"/>
              </a:rPr>
              <a:t>] Failure rates in adolescents range from 5%–25%, mainly due to </a:t>
            </a:r>
            <a:r>
              <a:rPr lang="en-US" dirty="0" err="1">
                <a:latin typeface="Arial" pitchFamily="34" charset="0"/>
              </a:rPr>
              <a:t>noncompliance.[ii</a:t>
            </a:r>
            <a:r>
              <a:rPr lang="en-US" dirty="0">
                <a:latin typeface="Arial" pitchFamily="34" charset="0"/>
              </a:rPr>
              <a:t>] Research indicates that 33% of adolescents are adherent after one year of use (i.e. 2/3 are not).[ii]</a:t>
            </a:r>
            <a:endParaRPr lang="en-US" baseline="0" dirty="0"/>
          </a:p>
          <a:p>
            <a:pPr>
              <a:buFontTx/>
              <a:buNone/>
            </a:pPr>
            <a:endParaRPr lang="en-US" baseline="0" dirty="0"/>
          </a:p>
          <a:p>
            <a:pPr>
              <a:buFontTx/>
              <a:buNone/>
            </a:pPr>
            <a:r>
              <a:rPr lang="en-US" baseline="0" dirty="0"/>
              <a:t>Safety</a:t>
            </a:r>
          </a:p>
          <a:p>
            <a:pPr>
              <a:buFontTx/>
              <a:buChar char="-"/>
            </a:pPr>
            <a:r>
              <a:rPr lang="en-US" baseline="0" dirty="0" err="1"/>
              <a:t>COCs</a:t>
            </a:r>
            <a:r>
              <a:rPr lang="en-US" baseline="0" dirty="0"/>
              <a:t> are safer than pregnancy and delivery!</a:t>
            </a:r>
          </a:p>
          <a:p>
            <a:pPr>
              <a:buFontTx/>
              <a:buNone/>
            </a:pPr>
            <a:endParaRPr lang="en-US" baseline="0" dirty="0"/>
          </a:p>
          <a:p>
            <a:pPr>
              <a:buFontTx/>
              <a:buNone/>
            </a:pPr>
            <a:r>
              <a:rPr lang="en-US" baseline="0" dirty="0" err="1"/>
              <a:t>Reversability</a:t>
            </a:r>
            <a:endParaRPr lang="en-US" baseline="0" dirty="0"/>
          </a:p>
          <a:p>
            <a:pPr>
              <a:buFontTx/>
              <a:buChar char="-"/>
            </a:pPr>
            <a:r>
              <a:rPr lang="en-US" baseline="0" dirty="0"/>
              <a:t>~ 2 week</a:t>
            </a:r>
          </a:p>
          <a:p>
            <a:pPr>
              <a:buFontTx/>
              <a:buNone/>
            </a:pPr>
            <a:endParaRPr lang="en-US" baseline="0" dirty="0"/>
          </a:p>
          <a:p>
            <a:pPr>
              <a:buFontTx/>
              <a:buNone/>
            </a:pPr>
            <a:r>
              <a:rPr lang="en-US" baseline="0" dirty="0"/>
              <a:t>Side effect</a:t>
            </a:r>
          </a:p>
          <a:p>
            <a:pPr>
              <a:buFontTx/>
              <a:buChar char="-"/>
            </a:pPr>
            <a:r>
              <a:rPr lang="en-US" baseline="0" dirty="0"/>
              <a:t>Nausea</a:t>
            </a:r>
          </a:p>
          <a:p>
            <a:pPr>
              <a:buFontTx/>
              <a:buChar char="-"/>
            </a:pPr>
            <a:r>
              <a:rPr lang="en-US" baseline="0" dirty="0"/>
              <a:t>Headache</a:t>
            </a:r>
          </a:p>
          <a:p>
            <a:pPr>
              <a:buFontTx/>
              <a:buChar char="-"/>
            </a:pPr>
            <a:r>
              <a:rPr lang="en-US" baseline="0" dirty="0"/>
              <a:t>Breast tenderness</a:t>
            </a:r>
          </a:p>
          <a:p>
            <a:pPr>
              <a:buFontTx/>
              <a:buChar char="-"/>
            </a:pPr>
            <a:r>
              <a:rPr lang="en-US" baseline="0" dirty="0"/>
              <a:t>Hypertension</a:t>
            </a:r>
          </a:p>
          <a:p>
            <a:pPr>
              <a:buFontTx/>
              <a:buChar char="-"/>
            </a:pPr>
            <a:endParaRPr lang="en-US" baseline="0" dirty="0"/>
          </a:p>
          <a:p>
            <a:pPr>
              <a:buFontTx/>
              <a:buNone/>
            </a:pPr>
            <a:r>
              <a:rPr lang="en-US" baseline="0" dirty="0"/>
              <a:t>Effect on Ovarian Cancer</a:t>
            </a:r>
          </a:p>
          <a:p>
            <a:pPr lvl="1" eaLnBrk="1" hangingPunct="1">
              <a:lnSpc>
                <a:spcPct val="90000"/>
              </a:lnSpc>
            </a:pPr>
            <a:r>
              <a:rPr lang="en-US" sz="2400" dirty="0"/>
              <a:t>Women who use COCs are 34% less likely to develop epithelial ovarian CA</a:t>
            </a:r>
          </a:p>
          <a:p>
            <a:pPr lvl="1" eaLnBrk="1" hangingPunct="1">
              <a:lnSpc>
                <a:spcPct val="90000"/>
              </a:lnSpc>
            </a:pPr>
            <a:r>
              <a:rPr lang="en-US" sz="2400" dirty="0"/>
              <a:t>Use of </a:t>
            </a:r>
            <a:r>
              <a:rPr lang="en-US" sz="2400" dirty="0" err="1"/>
              <a:t>monophasic</a:t>
            </a:r>
            <a:r>
              <a:rPr lang="en-US" sz="2400" dirty="0"/>
              <a:t> formulations for &gt;10years reduces woman’s risk of epithelial ovarian CA by 80%</a:t>
            </a:r>
          </a:p>
          <a:p>
            <a:pPr lvl="1" eaLnBrk="1" hangingPunct="1">
              <a:lnSpc>
                <a:spcPct val="90000"/>
              </a:lnSpc>
            </a:pPr>
            <a:r>
              <a:rPr lang="en-US" sz="2400" dirty="0"/>
              <a:t>Protection lasts for up to 20years after COC discontinuation</a:t>
            </a:r>
          </a:p>
          <a:p>
            <a:pPr lvl="1" eaLnBrk="1" hangingPunct="1">
              <a:lnSpc>
                <a:spcPct val="90000"/>
              </a:lnSpc>
            </a:pPr>
            <a:r>
              <a:rPr lang="en-US" sz="2400" dirty="0"/>
              <a:t>1</a:t>
            </a:r>
            <a:r>
              <a:rPr lang="en-US" sz="2400" baseline="30000" dirty="0"/>
              <a:t>st</a:t>
            </a:r>
            <a:r>
              <a:rPr lang="en-US" sz="2400" dirty="0"/>
              <a:t> degree relative with ovarian CA, COC use for 4yrs = 90% risk reduction</a:t>
            </a:r>
          </a:p>
          <a:p>
            <a:pPr lvl="1" eaLnBrk="1" hangingPunct="1">
              <a:lnSpc>
                <a:spcPct val="90000"/>
              </a:lnSpc>
            </a:pPr>
            <a:r>
              <a:rPr lang="en-US" sz="2400" dirty="0"/>
              <a:t>Unclear risk reduction for BRCA mutation-carriers</a:t>
            </a:r>
          </a:p>
          <a:p>
            <a:pPr>
              <a:buFontTx/>
              <a:buChar char="-"/>
            </a:pPr>
            <a:endParaRPr lang="en-US" dirty="0"/>
          </a:p>
          <a:p>
            <a:pPr eaLnBrk="1" hangingPunct="1"/>
            <a:r>
              <a:rPr lang="en-US" dirty="0"/>
              <a:t>Effects on the Breast</a:t>
            </a:r>
          </a:p>
          <a:p>
            <a:pPr lvl="1" eaLnBrk="1" hangingPunct="1"/>
            <a:r>
              <a:rPr lang="en-US" dirty="0"/>
              <a:t>Estrogen causes hypertrophy of breast adipose cells, ~ 30% of women experience </a:t>
            </a:r>
            <a:r>
              <a:rPr lang="en-US" dirty="0" err="1"/>
              <a:t>mastalgia</a:t>
            </a:r>
            <a:r>
              <a:rPr lang="en-US" dirty="0"/>
              <a:t> with COC initiation</a:t>
            </a:r>
          </a:p>
          <a:p>
            <a:pPr lvl="1" eaLnBrk="1" hangingPunct="1"/>
            <a:r>
              <a:rPr lang="en-US" dirty="0"/>
              <a:t>High dose (EE 50mcg) formulations associated with slight increase in breast CA</a:t>
            </a:r>
          </a:p>
          <a:p>
            <a:pPr lvl="1" eaLnBrk="1" hangingPunct="1"/>
            <a:r>
              <a:rPr lang="en-US" dirty="0"/>
              <a:t>No increased risk of breast CA with low-dose EE</a:t>
            </a:r>
          </a:p>
          <a:p>
            <a:pPr eaLnBrk="1" hangingPunct="1"/>
            <a:r>
              <a:rPr lang="en-US" dirty="0"/>
              <a:t>Decreased risk of benign breast conditions</a:t>
            </a:r>
          </a:p>
          <a:p>
            <a:pPr lvl="1" eaLnBrk="1" hangingPunct="1"/>
            <a:r>
              <a:rPr lang="en-US" dirty="0"/>
              <a:t>Fibrocystic breast changes, cysts, </a:t>
            </a:r>
            <a:r>
              <a:rPr lang="en-US" dirty="0" err="1"/>
              <a:t>fibroadenoma</a:t>
            </a:r>
            <a:endParaRPr lang="en-US" dirty="0"/>
          </a:p>
          <a:p>
            <a:pPr lvl="1" eaLnBrk="1" hangingPunct="1"/>
            <a:r>
              <a:rPr lang="en-US" dirty="0"/>
              <a:t>No effect on hyperplasia with </a:t>
            </a:r>
            <a:r>
              <a:rPr lang="en-US" dirty="0" err="1"/>
              <a:t>atypia</a:t>
            </a:r>
            <a:endParaRPr lang="en-US" dirty="0"/>
          </a:p>
          <a:p>
            <a:pPr>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D5DF3EAD-DF7E-984E-AF20-146B29795D9B}" type="slidenum">
              <a:rPr lang="en-US" smtClean="0"/>
              <a:pPr/>
              <a:t>51</a:t>
            </a:fld>
            <a:endParaRPr lang="en-US"/>
          </a:p>
        </p:txBody>
      </p:sp>
    </p:spTree>
    <p:extLst>
      <p:ext uri="{BB962C8B-B14F-4D97-AF65-F5344CB8AC3E}">
        <p14:creationId xmlns:p14="http://schemas.microsoft.com/office/powerpoint/2010/main" val="243282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Withdrawal of estrogen in</a:t>
            </a:r>
            <a:r>
              <a:rPr lang="en-US" baseline="0" dirty="0"/>
              <a:t> infants can result in involution of tissue in </a:t>
            </a:r>
            <a:r>
              <a:rPr lang="en-US" baseline="0" dirty="0" err="1"/>
              <a:t>th</a:t>
            </a:r>
            <a:r>
              <a:rPr lang="en-US" baseline="0" dirty="0"/>
              <a:t> </a:t>
            </a:r>
            <a:r>
              <a:rPr lang="en-US" baseline="0" dirty="0" err="1"/>
              <a:t>periurethral</a:t>
            </a:r>
            <a:r>
              <a:rPr lang="en-US" baseline="0" dirty="0"/>
              <a:t> area leading to formation of  superior notches. There may also be </a:t>
            </a:r>
            <a:r>
              <a:rPr lang="en-US" baseline="0" dirty="0" err="1"/>
              <a:t>indetations</a:t>
            </a:r>
            <a:r>
              <a:rPr lang="en-US" baseline="0" dirty="0"/>
              <a:t> in the edge of the </a:t>
            </a:r>
            <a:r>
              <a:rPr lang="en-US" baseline="0" dirty="0" err="1"/>
              <a:t>hymenal</a:t>
            </a:r>
            <a:r>
              <a:rPr lang="en-US" baseline="0" dirty="0"/>
              <a:t> membrane referred to as a concavity”</a:t>
            </a:r>
          </a:p>
          <a:p>
            <a:r>
              <a:rPr lang="en-US" baseline="0" dirty="0"/>
              <a:t>Posterior notches extending to vestibular or vaginal wall are only reported in </a:t>
            </a:r>
            <a:r>
              <a:rPr lang="en-US" baseline="0" dirty="0" err="1"/>
              <a:t>absued</a:t>
            </a:r>
            <a:r>
              <a:rPr lang="en-US" baseline="0" dirty="0"/>
              <a:t> children and </a:t>
            </a:r>
            <a:r>
              <a:rPr lang="en-US" baseline="0" dirty="0" err="1"/>
              <a:t>refered</a:t>
            </a:r>
            <a:r>
              <a:rPr lang="en-US" baseline="0" dirty="0"/>
              <a:t> to “transection”</a:t>
            </a:r>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11</a:t>
            </a:fld>
            <a:endParaRPr lang="en-US"/>
          </a:p>
        </p:txBody>
      </p:sp>
    </p:spTree>
    <p:extLst>
      <p:ext uri="{BB962C8B-B14F-4D97-AF65-F5344CB8AC3E}">
        <p14:creationId xmlns:p14="http://schemas.microsoft.com/office/powerpoint/2010/main" val="1292361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r>
              <a:rPr lang="en-US" dirty="0">
                <a:latin typeface="Arial" pitchFamily="34" charset="0"/>
              </a:rPr>
              <a:t>1</a:t>
            </a:r>
            <a:r>
              <a:rPr lang="en-US" baseline="30000" dirty="0">
                <a:latin typeface="Arial" pitchFamily="34" charset="0"/>
              </a:rPr>
              <a:t>st</a:t>
            </a:r>
            <a:r>
              <a:rPr lang="en-US" dirty="0">
                <a:latin typeface="Arial" pitchFamily="34" charset="0"/>
              </a:rPr>
              <a:t> generation – tolerated well, low dose may have more spotting</a:t>
            </a:r>
          </a:p>
          <a:p>
            <a:pPr eaLnBrk="1" hangingPunct="1"/>
            <a:r>
              <a:rPr lang="en-US" dirty="0">
                <a:latin typeface="Arial" pitchFamily="34" charset="0"/>
              </a:rPr>
              <a:t>2dn</a:t>
            </a:r>
            <a:r>
              <a:rPr lang="en-US" baseline="0" dirty="0">
                <a:latin typeface="Arial" pitchFamily="34" charset="0"/>
              </a:rPr>
              <a:t> </a:t>
            </a:r>
            <a:r>
              <a:rPr lang="en-US" baseline="0" dirty="0" err="1">
                <a:latin typeface="Arial" pitchFamily="34" charset="0"/>
              </a:rPr>
              <a:t>genration</a:t>
            </a:r>
            <a:r>
              <a:rPr lang="en-US" baseline="0" dirty="0">
                <a:latin typeface="Arial" pitchFamily="34" charset="0"/>
              </a:rPr>
              <a:t> – more potent, longer half life (used for IUD); more androgenic (libido, acne </a:t>
            </a:r>
            <a:r>
              <a:rPr lang="en-US" baseline="0" dirty="0" err="1">
                <a:latin typeface="Arial" pitchFamily="34" charset="0"/>
              </a:rPr>
              <a:t>hirsutism</a:t>
            </a:r>
            <a:r>
              <a:rPr lang="en-US" baseline="0" dirty="0">
                <a:latin typeface="Arial" pitchFamily="34" charset="0"/>
              </a:rPr>
              <a:t>)</a:t>
            </a:r>
          </a:p>
          <a:p>
            <a:pPr eaLnBrk="1" hangingPunct="1"/>
            <a:r>
              <a:rPr lang="en-US" baseline="0" dirty="0">
                <a:latin typeface="Arial" pitchFamily="34" charset="0"/>
              </a:rPr>
              <a:t>3</a:t>
            </a:r>
            <a:r>
              <a:rPr lang="en-US" baseline="30000" dirty="0">
                <a:latin typeface="Arial" pitchFamily="34" charset="0"/>
              </a:rPr>
              <a:t>rd</a:t>
            </a:r>
            <a:r>
              <a:rPr lang="en-US" baseline="0" dirty="0">
                <a:latin typeface="Arial" pitchFamily="34" charset="0"/>
              </a:rPr>
              <a:t> generation -  reduced androgenic activity (better for acne)</a:t>
            </a:r>
          </a:p>
          <a:p>
            <a:pPr eaLnBrk="1" hangingPunct="1"/>
            <a:r>
              <a:rPr lang="en-US" baseline="0" dirty="0">
                <a:latin typeface="Arial" pitchFamily="34" charset="0"/>
              </a:rPr>
              <a:t>4</a:t>
            </a:r>
            <a:r>
              <a:rPr lang="en-US" baseline="30000" dirty="0">
                <a:latin typeface="Arial" pitchFamily="34" charset="0"/>
              </a:rPr>
              <a:t>th</a:t>
            </a:r>
            <a:r>
              <a:rPr lang="en-US" baseline="0" dirty="0">
                <a:latin typeface="Arial" pitchFamily="34" charset="0"/>
              </a:rPr>
              <a:t> generation – also anti-androgenic activity (?increase in VTE)</a:t>
            </a:r>
            <a:endParaRPr lang="en-US" dirty="0">
              <a:latin typeface="Arial" pitchFamily="34" charset="0"/>
            </a:endParaRPr>
          </a:p>
          <a:p>
            <a:pPr eaLnBrk="1" hangingPunct="1"/>
            <a:endParaRPr lang="en-US" dirty="0">
              <a:latin typeface="Arial" pitchFamily="34" charset="0"/>
            </a:endParaRPr>
          </a:p>
          <a:p>
            <a:pPr eaLnBrk="1" hangingPunct="1"/>
            <a:endParaRPr lang="en-US" dirty="0">
              <a:latin typeface="Arial" pitchFamily="34" charset="0"/>
            </a:endParaRPr>
          </a:p>
          <a:p>
            <a:pPr eaLnBrk="1" hangingPunct="1"/>
            <a:r>
              <a:rPr lang="en-US" dirty="0">
                <a:latin typeface="Arial" pitchFamily="34" charset="0"/>
              </a:rPr>
              <a:t>In combined pills, </a:t>
            </a:r>
            <a:r>
              <a:rPr lang="en-US" dirty="0" err="1">
                <a:latin typeface="Arial" pitchFamily="34" charset="0"/>
              </a:rPr>
              <a:t>ethinyl</a:t>
            </a:r>
            <a:r>
              <a:rPr lang="en-US" dirty="0">
                <a:latin typeface="Arial" pitchFamily="34" charset="0"/>
              </a:rPr>
              <a:t> </a:t>
            </a:r>
            <a:r>
              <a:rPr lang="en-US" dirty="0" err="1">
                <a:latin typeface="Arial" pitchFamily="34" charset="0"/>
              </a:rPr>
              <a:t>estradiol</a:t>
            </a:r>
            <a:r>
              <a:rPr lang="en-US" dirty="0">
                <a:latin typeface="Arial" pitchFamily="34" charset="0"/>
              </a:rPr>
              <a:t> (EE) is most commonly the estrogenic compound with doses ranging from 20 to 50 mcg per pill, though few of the newer pills contain more than 35 mcg of estrogen. There are eight types of </a:t>
            </a:r>
            <a:r>
              <a:rPr lang="en-US" dirty="0" err="1">
                <a:latin typeface="Arial" pitchFamily="34" charset="0"/>
              </a:rPr>
              <a:t>progestins</a:t>
            </a:r>
            <a:r>
              <a:rPr lang="en-US" dirty="0">
                <a:latin typeface="Arial" pitchFamily="34" charset="0"/>
              </a:rPr>
              <a:t> used in </a:t>
            </a:r>
            <a:r>
              <a:rPr lang="en-US" dirty="0" err="1">
                <a:latin typeface="Arial" pitchFamily="34" charset="0"/>
              </a:rPr>
              <a:t>COCs</a:t>
            </a:r>
            <a:r>
              <a:rPr lang="en-US" dirty="0">
                <a:latin typeface="Arial" pitchFamily="34" charset="0"/>
              </a:rPr>
              <a:t> that are classified by pharmacology and generation. </a:t>
            </a:r>
          </a:p>
          <a:p>
            <a:pPr eaLnBrk="1" hangingPunct="1"/>
            <a:endParaRPr lang="en-US" dirty="0">
              <a:latin typeface="Arial" pitchFamily="34" charset="0"/>
            </a:endParaRPr>
          </a:p>
          <a:p>
            <a:pPr eaLnBrk="1" hangingPunct="1"/>
            <a:r>
              <a:rPr lang="en-US" dirty="0">
                <a:latin typeface="Arial" pitchFamily="34" charset="0"/>
              </a:rPr>
              <a:t>The </a:t>
            </a:r>
            <a:r>
              <a:rPr lang="en-US" dirty="0" err="1">
                <a:latin typeface="Arial" pitchFamily="34" charset="0"/>
              </a:rPr>
              <a:t>estrane</a:t>
            </a:r>
            <a:r>
              <a:rPr lang="en-US" dirty="0">
                <a:latin typeface="Arial" pitchFamily="34" charset="0"/>
              </a:rPr>
              <a:t> family, also called first generation </a:t>
            </a:r>
            <a:r>
              <a:rPr lang="en-US" dirty="0" err="1">
                <a:latin typeface="Arial" pitchFamily="34" charset="0"/>
              </a:rPr>
              <a:t>progestins</a:t>
            </a:r>
            <a:r>
              <a:rPr lang="en-US" dirty="0">
                <a:latin typeface="Arial" pitchFamily="34" charset="0"/>
              </a:rPr>
              <a:t>, includes </a:t>
            </a:r>
            <a:r>
              <a:rPr lang="en-US" dirty="0" err="1">
                <a:latin typeface="Arial" pitchFamily="34" charset="0"/>
              </a:rPr>
              <a:t>norethindrone</a:t>
            </a:r>
            <a:r>
              <a:rPr lang="en-US" dirty="0">
                <a:latin typeface="Arial" pitchFamily="34" charset="0"/>
              </a:rPr>
              <a:t>, </a:t>
            </a:r>
            <a:r>
              <a:rPr lang="en-US" dirty="0" err="1">
                <a:latin typeface="Arial" pitchFamily="34" charset="0"/>
              </a:rPr>
              <a:t>norethindrone</a:t>
            </a:r>
            <a:r>
              <a:rPr lang="en-US" dirty="0">
                <a:latin typeface="Arial" pitchFamily="34" charset="0"/>
              </a:rPr>
              <a:t> acetate, and </a:t>
            </a:r>
            <a:r>
              <a:rPr lang="en-US" dirty="0" err="1">
                <a:latin typeface="Arial" pitchFamily="34" charset="0"/>
              </a:rPr>
              <a:t>ethynodiol</a:t>
            </a:r>
            <a:r>
              <a:rPr lang="en-US" dirty="0">
                <a:latin typeface="Arial" pitchFamily="34" charset="0"/>
              </a:rPr>
              <a:t> </a:t>
            </a:r>
            <a:r>
              <a:rPr lang="en-US" dirty="0" err="1">
                <a:latin typeface="Arial" pitchFamily="34" charset="0"/>
              </a:rPr>
              <a:t>diacetate</a:t>
            </a:r>
            <a:r>
              <a:rPr lang="en-US" dirty="0">
                <a:latin typeface="Arial" pitchFamily="34" charset="0"/>
              </a:rPr>
              <a:t>. The </a:t>
            </a:r>
            <a:r>
              <a:rPr lang="en-US" dirty="0" err="1">
                <a:latin typeface="Arial" pitchFamily="34" charset="0"/>
              </a:rPr>
              <a:t>gonane</a:t>
            </a:r>
            <a:r>
              <a:rPr lang="en-US" dirty="0">
                <a:latin typeface="Arial" pitchFamily="34" charset="0"/>
              </a:rPr>
              <a:t> family consists of second and third generation </a:t>
            </a:r>
            <a:r>
              <a:rPr lang="en-US" dirty="0" err="1">
                <a:latin typeface="Arial" pitchFamily="34" charset="0"/>
              </a:rPr>
              <a:t>progestins</a:t>
            </a:r>
            <a:r>
              <a:rPr lang="en-US" dirty="0">
                <a:latin typeface="Arial" pitchFamily="34" charset="0"/>
              </a:rPr>
              <a:t>. The second generation </a:t>
            </a:r>
            <a:r>
              <a:rPr lang="en-US" dirty="0" err="1">
                <a:latin typeface="Arial" pitchFamily="34" charset="0"/>
              </a:rPr>
              <a:t>progestins</a:t>
            </a:r>
            <a:r>
              <a:rPr lang="en-US" dirty="0">
                <a:latin typeface="Arial" pitchFamily="34" charset="0"/>
              </a:rPr>
              <a:t> include </a:t>
            </a:r>
            <a:r>
              <a:rPr lang="en-US" dirty="0" err="1">
                <a:latin typeface="Arial" pitchFamily="34" charset="0"/>
              </a:rPr>
              <a:t>levonorgestrel</a:t>
            </a:r>
            <a:r>
              <a:rPr lang="en-US" dirty="0">
                <a:latin typeface="Arial" pitchFamily="34" charset="0"/>
              </a:rPr>
              <a:t> and </a:t>
            </a:r>
            <a:r>
              <a:rPr lang="en-US" dirty="0" err="1">
                <a:latin typeface="Arial" pitchFamily="34" charset="0"/>
              </a:rPr>
              <a:t>norgestrel</a:t>
            </a:r>
            <a:r>
              <a:rPr lang="en-US" dirty="0">
                <a:latin typeface="Arial" pitchFamily="34" charset="0"/>
              </a:rPr>
              <a:t> and possess varying degrees of androgenic and estrogenic properties. The third generation </a:t>
            </a:r>
            <a:r>
              <a:rPr lang="en-US" dirty="0" err="1">
                <a:latin typeface="Arial" pitchFamily="34" charset="0"/>
              </a:rPr>
              <a:t>progestins</a:t>
            </a:r>
            <a:r>
              <a:rPr lang="en-US" dirty="0">
                <a:latin typeface="Arial" pitchFamily="34" charset="0"/>
              </a:rPr>
              <a:t> have the least androgenic effects and include </a:t>
            </a:r>
            <a:r>
              <a:rPr lang="en-US" dirty="0" err="1">
                <a:latin typeface="Arial" pitchFamily="34" charset="0"/>
              </a:rPr>
              <a:t>desogestrel</a:t>
            </a:r>
            <a:r>
              <a:rPr lang="en-US" dirty="0">
                <a:latin typeface="Arial" pitchFamily="34" charset="0"/>
              </a:rPr>
              <a:t> and </a:t>
            </a:r>
            <a:r>
              <a:rPr lang="en-US" dirty="0" err="1">
                <a:latin typeface="Arial" pitchFamily="34" charset="0"/>
              </a:rPr>
              <a:t>norgestimate</a:t>
            </a:r>
            <a:r>
              <a:rPr lang="en-US" dirty="0">
                <a:latin typeface="Arial" pitchFamily="34" charset="0"/>
              </a:rPr>
              <a:t>. </a:t>
            </a:r>
            <a:r>
              <a:rPr lang="en-US" dirty="0" err="1">
                <a:latin typeface="Arial" pitchFamily="34" charset="0"/>
              </a:rPr>
              <a:t>Drospirenone</a:t>
            </a:r>
            <a:r>
              <a:rPr lang="en-US" dirty="0">
                <a:latin typeface="Arial" pitchFamily="34" charset="0"/>
              </a:rPr>
              <a:t> is a fourth generation progestin. Unlike the others, this progestin is derived from 17α-spirolactione, not from 19-nortetosterone. </a:t>
            </a:r>
          </a:p>
          <a:p>
            <a:pPr eaLnBrk="1" hangingPunct="1"/>
            <a:endParaRPr lang="en-US" dirty="0">
              <a:latin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itchFamily="34" charset="0"/>
              </a:rPr>
              <a:t>In May 2001, the FDA approved the first COC to utilize the fourth generation progestin </a:t>
            </a:r>
            <a:r>
              <a:rPr lang="en-US" sz="1200" dirty="0" err="1">
                <a:latin typeface="Arial" pitchFamily="34" charset="0"/>
              </a:rPr>
              <a:t>drospirenone</a:t>
            </a:r>
            <a:r>
              <a:rPr lang="en-US" sz="1200" dirty="0">
                <a:latin typeface="Arial" pitchFamily="34" charset="0"/>
              </a:rPr>
              <a:t> (</a:t>
            </a:r>
            <a:r>
              <a:rPr lang="en-US" sz="1200" dirty="0" err="1">
                <a:latin typeface="Arial" pitchFamily="34" charset="0"/>
              </a:rPr>
              <a:t>Yasmin</a:t>
            </a:r>
            <a:r>
              <a:rPr lang="en-US" sz="1200" dirty="0">
                <a:latin typeface="Arial" pitchFamily="34" charset="0"/>
              </a:rPr>
              <a:t> 28</a:t>
            </a:r>
            <a:r>
              <a:rPr lang="en-US" sz="1200" baseline="30000" dirty="0">
                <a:latin typeface="Arial" pitchFamily="34" charset="0"/>
              </a:rPr>
              <a:t>®</a:t>
            </a:r>
            <a:r>
              <a:rPr lang="en-US" sz="1200" dirty="0">
                <a:latin typeface="Arial" pitchFamily="34" charset="0"/>
              </a:rPr>
              <a:t>, </a:t>
            </a:r>
            <a:r>
              <a:rPr lang="en-US" sz="1200" dirty="0" err="1">
                <a:latin typeface="Arial" pitchFamily="34" charset="0"/>
              </a:rPr>
              <a:t>Berlex</a:t>
            </a:r>
            <a:r>
              <a:rPr lang="en-US" sz="1200" dirty="0">
                <a:latin typeface="Arial" pitchFamily="34" charset="0"/>
              </a:rPr>
              <a:t> Laboratories). This is a </a:t>
            </a:r>
            <a:r>
              <a:rPr lang="en-US" sz="1200" dirty="0" err="1">
                <a:latin typeface="Arial" pitchFamily="34" charset="0"/>
              </a:rPr>
              <a:t>monphasic</a:t>
            </a:r>
            <a:r>
              <a:rPr lang="en-US" sz="1200" dirty="0">
                <a:latin typeface="Arial" pitchFamily="34" charset="0"/>
              </a:rPr>
              <a:t> formulation containing 30 mcg of </a:t>
            </a:r>
            <a:r>
              <a:rPr lang="en-US" sz="1200" dirty="0" err="1">
                <a:latin typeface="Arial" pitchFamily="34" charset="0"/>
              </a:rPr>
              <a:t>ethinyl</a:t>
            </a:r>
            <a:r>
              <a:rPr lang="en-US" sz="1200" dirty="0">
                <a:latin typeface="Arial" pitchFamily="34" charset="0"/>
              </a:rPr>
              <a:t> </a:t>
            </a:r>
            <a:r>
              <a:rPr lang="en-US" sz="1200" dirty="0" err="1">
                <a:latin typeface="Arial" pitchFamily="34" charset="0"/>
              </a:rPr>
              <a:t>estradiol</a:t>
            </a:r>
            <a:r>
              <a:rPr lang="en-US" sz="1200" dirty="0">
                <a:latin typeface="Arial" pitchFamily="34" charset="0"/>
              </a:rPr>
              <a:t> 3 mg of </a:t>
            </a:r>
            <a:r>
              <a:rPr lang="en-US" sz="1200" dirty="0" err="1">
                <a:latin typeface="Arial" pitchFamily="34" charset="0"/>
              </a:rPr>
              <a:t>drospirenone</a:t>
            </a:r>
            <a:r>
              <a:rPr lang="en-US" sz="1200" dirty="0">
                <a:latin typeface="Arial" pitchFamily="34" charset="0"/>
              </a:rPr>
              <a:t>. A little over five years later, the FDA approved a contraceptive pill (</a:t>
            </a:r>
            <a:r>
              <a:rPr lang="en-US" sz="1200" dirty="0" err="1">
                <a:latin typeface="Arial" pitchFamily="34" charset="0"/>
              </a:rPr>
              <a:t>Yaz</a:t>
            </a:r>
            <a:r>
              <a:rPr lang="en-US" sz="1200" baseline="30000" dirty="0">
                <a:latin typeface="Arial" pitchFamily="34" charset="0"/>
              </a:rPr>
              <a:t>®</a:t>
            </a:r>
            <a:r>
              <a:rPr lang="en-US" sz="1200" dirty="0">
                <a:latin typeface="Arial" pitchFamily="34" charset="0"/>
              </a:rPr>
              <a:t>, Bayer Healthcare Pharmaceuticals) containing 20 mcg </a:t>
            </a:r>
            <a:r>
              <a:rPr lang="en-US" sz="1200" dirty="0" err="1">
                <a:latin typeface="Arial" pitchFamily="34" charset="0"/>
              </a:rPr>
              <a:t>ethinyl</a:t>
            </a:r>
            <a:r>
              <a:rPr lang="en-US" sz="1200" dirty="0">
                <a:latin typeface="Arial" pitchFamily="34" charset="0"/>
              </a:rPr>
              <a:t> </a:t>
            </a:r>
            <a:r>
              <a:rPr lang="en-US" sz="1200" dirty="0" err="1">
                <a:latin typeface="Arial" pitchFamily="34" charset="0"/>
              </a:rPr>
              <a:t>estradiol</a:t>
            </a:r>
            <a:r>
              <a:rPr lang="en-US" sz="1200" dirty="0">
                <a:latin typeface="Arial" pitchFamily="34" charset="0"/>
              </a:rPr>
              <a:t> and 3 mg </a:t>
            </a:r>
            <a:r>
              <a:rPr lang="en-US" sz="1200" dirty="0" err="1">
                <a:latin typeface="Arial" pitchFamily="34" charset="0"/>
              </a:rPr>
              <a:t>drospierenone</a:t>
            </a:r>
            <a:r>
              <a:rPr lang="en-US" sz="1200" dirty="0">
                <a:latin typeface="Arial" pitchFamily="34" charset="0"/>
              </a:rPr>
              <a:t>. </a:t>
            </a:r>
            <a:r>
              <a:rPr lang="en-US" sz="1200" dirty="0" err="1">
                <a:latin typeface="Arial" pitchFamily="34" charset="0"/>
              </a:rPr>
              <a:t>Yaz</a:t>
            </a:r>
            <a:r>
              <a:rPr lang="en-US" sz="1200" baseline="30000" dirty="0">
                <a:latin typeface="Arial" pitchFamily="34" charset="0"/>
              </a:rPr>
              <a:t>®</a:t>
            </a:r>
            <a:r>
              <a:rPr lang="en-US" sz="1200" dirty="0">
                <a:latin typeface="Arial" pitchFamily="34" charset="0"/>
              </a:rPr>
              <a:t> includes 24 active pills and only 4 placebo pills to offer patients fewer hormonal fluctuations. This drug regimen has also been FDA approved for treatment of premenstrual </a:t>
            </a:r>
            <a:r>
              <a:rPr lang="en-US" sz="1200" dirty="0" err="1">
                <a:latin typeface="Arial" pitchFamily="34" charset="0"/>
              </a:rPr>
              <a:t>dysphoric</a:t>
            </a:r>
            <a:r>
              <a:rPr lang="en-US" sz="1200" dirty="0">
                <a:latin typeface="Arial" pitchFamily="34" charset="0"/>
              </a:rPr>
              <a:t> disorder (PMDD) and acne. The advantage of having 24 days of active pills and 3 days of placebo is to decrease the number of days for menses and alleviate symptoms associated with premenstrual syndrome. This method may also decrease symptoms related to estrogen withdrawal (such as headaches) during the place phase of the 28-day regimen.  </a:t>
            </a:r>
          </a:p>
          <a:p>
            <a:pPr eaLnBrk="1" hangingPunct="1"/>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5DF3EAD-DF7E-984E-AF20-146B29795D9B}" type="slidenum">
              <a:rPr lang="en-US" smtClean="0"/>
              <a:pPr/>
              <a:t>52</a:t>
            </a:fld>
            <a:endParaRPr lang="en-US"/>
          </a:p>
        </p:txBody>
      </p:sp>
    </p:spTree>
    <p:extLst>
      <p:ext uri="{BB962C8B-B14F-4D97-AF65-F5344CB8AC3E}">
        <p14:creationId xmlns:p14="http://schemas.microsoft.com/office/powerpoint/2010/main" val="348827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normAutofit fontScale="92500"/>
          </a:bodyPr>
          <a:lstStyle/>
          <a:p>
            <a:r>
              <a:rPr lang="en-US">
                <a:ea typeface="ＭＳ Ｐゴシック" pitchFamily="-1" charset="-128"/>
              </a:rPr>
              <a:t>(TAKE TIME WITH THIS SLIDE)</a:t>
            </a:r>
          </a:p>
          <a:p>
            <a:endParaRPr lang="en-US">
              <a:ea typeface="ＭＳ Ｐゴシック" pitchFamily="-1" charset="-128"/>
            </a:endParaRPr>
          </a:p>
          <a:p>
            <a:r>
              <a:rPr lang="en-US">
                <a:ea typeface="ＭＳ Ｐゴシック" pitchFamily="-1" charset="-128"/>
              </a:rPr>
              <a:t>ACOG (American </a:t>
            </a:r>
            <a:r>
              <a:rPr lang="en-US" b="1" u="sng">
                <a:ea typeface="ＭＳ Ｐゴシック" pitchFamily="-1" charset="-128"/>
              </a:rPr>
              <a:t>College </a:t>
            </a:r>
            <a:r>
              <a:rPr lang="en-US">
                <a:ea typeface="ＭＳ Ｐゴシック" pitchFamily="-1" charset="-128"/>
              </a:rPr>
              <a:t>of Obstetricians and Gynecologists) and WHO state that migraine with aura is an absolute contraindication to the use of estrogen-containing combined hormonal contraception.</a:t>
            </a:r>
          </a:p>
          <a:p>
            <a:endParaRPr lang="en-US">
              <a:ea typeface="ＭＳ Ｐゴシック" pitchFamily="-1" charset="-128"/>
            </a:endParaRPr>
          </a:p>
          <a:p>
            <a:r>
              <a:rPr lang="en-US">
                <a:ea typeface="ＭＳ Ｐゴシック" pitchFamily="-1" charset="-128"/>
              </a:rPr>
              <a:t>1 = A condition for which there is no restriction for the use of the contraceptive method (non-migraine HA)</a:t>
            </a:r>
          </a:p>
          <a:p>
            <a:r>
              <a:rPr lang="en-US">
                <a:ea typeface="ＭＳ Ｐゴシック" pitchFamily="-1" charset="-128"/>
              </a:rPr>
              <a:t>2 = A condition where the advantages of using the method generally outweigh the theoretical or proven risks (Migraine without aura age &lt;35y, nonsmoker; Non-migraine HA develop after initiation)</a:t>
            </a:r>
          </a:p>
          <a:p>
            <a:r>
              <a:rPr lang="en-US">
                <a:ea typeface="ＭＳ Ｐゴシック" pitchFamily="-1" charset="-128"/>
              </a:rPr>
              <a:t>3 = A condition where the theoretical or proven risks generally outweigh the advantages (Migraine without aura, age &gt;35y; Migraine without aura develop after initiation)</a:t>
            </a:r>
          </a:p>
          <a:p>
            <a:r>
              <a:rPr lang="en-US">
                <a:ea typeface="ＭＳ Ｐゴシック" pitchFamily="-1" charset="-128"/>
              </a:rPr>
              <a:t>4 = A condition which represents an unacceptable health risk if the contraceptive is used (Migraines with aura, any age; Migraines with aura develop after initiation</a:t>
            </a:r>
          </a:p>
          <a:p>
            <a:endParaRPr lang="en-US" baseline="30000">
              <a:ea typeface="ＭＳ Ｐゴシック" pitchFamily="-1" charset="-128"/>
            </a:endParaRPr>
          </a:p>
          <a:p>
            <a:r>
              <a:rPr lang="en-US">
                <a:ea typeface="ＭＳ Ｐゴシック" pitchFamily="-1" charset="-128"/>
              </a:rPr>
              <a:t>IHS Task Force on Combined Oral Contraceptives and Hormone Replacement Therapy guidelines are slightly more liberal and advocate individualized risk assessment. IHS suggests that other independent risk factors for stroke also be assessed and taken into consideration, including age &gt; 35 years, tobacco use, dyslipidemia, family history of arterial disease, and other relevant medical comorbidities (ie, obesity, diabetes, known vascular disease).</a:t>
            </a:r>
          </a:p>
          <a:p>
            <a:endParaRPr lang="en-US">
              <a:ea typeface="ＭＳ Ｐゴシック" pitchFamily="-1" charset="-128"/>
            </a:endParaRPr>
          </a:p>
          <a:p>
            <a:endParaRPr lang="en-US">
              <a:ea typeface="ＭＳ Ｐゴシック" pitchFamily="-1" charset="-128"/>
            </a:endParaRPr>
          </a:p>
          <a:p>
            <a:endParaRPr lang="en-US">
              <a:ea typeface="ＭＳ Ｐゴシック" pitchFamily="-1" charset="-128"/>
            </a:endParaRPr>
          </a:p>
        </p:txBody>
      </p:sp>
      <p:sp>
        <p:nvSpPr>
          <p:cNvPr id="50180" name="Slide Number Placeholder 3"/>
          <p:cNvSpPr>
            <a:spLocks noGrp="1"/>
          </p:cNvSpPr>
          <p:nvPr>
            <p:ph type="sldNum" sz="quarter" idx="5"/>
          </p:nvPr>
        </p:nvSpPr>
        <p:spPr>
          <a:noFill/>
        </p:spPr>
        <p:txBody>
          <a:bodyPr/>
          <a:lstStyle/>
          <a:p>
            <a:fld id="{25F364F2-1827-4378-8030-926EFD8FAD97}" type="slidenum">
              <a:rPr lang="en-US"/>
              <a:pPr/>
              <a:t>59</a:t>
            </a:fld>
            <a:endParaRPr lang="en-US"/>
          </a:p>
        </p:txBody>
      </p:sp>
    </p:spTree>
    <p:extLst>
      <p:ext uri="{BB962C8B-B14F-4D97-AF65-F5344CB8AC3E}">
        <p14:creationId xmlns:p14="http://schemas.microsoft.com/office/powerpoint/2010/main" val="1283183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61</a:t>
            </a:fld>
            <a:endParaRPr lang="en-US"/>
          </a:p>
        </p:txBody>
      </p:sp>
    </p:spTree>
    <p:extLst>
      <p:ext uri="{BB962C8B-B14F-4D97-AF65-F5344CB8AC3E}">
        <p14:creationId xmlns:p14="http://schemas.microsoft.com/office/powerpoint/2010/main" val="679229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62</a:t>
            </a:fld>
            <a:endParaRPr lang="en-US"/>
          </a:p>
        </p:txBody>
      </p:sp>
    </p:spTree>
    <p:extLst>
      <p:ext uri="{BB962C8B-B14F-4D97-AF65-F5344CB8AC3E}">
        <p14:creationId xmlns:p14="http://schemas.microsoft.com/office/powerpoint/2010/main" val="1021784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8F640-C100-3D48-9209-A73A45CB4BB4}" type="slidenum">
              <a:rPr lang="en-US" smtClean="0"/>
              <a:pPr/>
              <a:t>65</a:t>
            </a:fld>
            <a:endParaRPr lang="en-US"/>
          </a:p>
        </p:txBody>
      </p:sp>
    </p:spTree>
    <p:extLst>
      <p:ext uri="{BB962C8B-B14F-4D97-AF65-F5344CB8AC3E}">
        <p14:creationId xmlns:p14="http://schemas.microsoft.com/office/powerpoint/2010/main" val="92104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Anatomic and physiologic factors in prepubertal girls may predispose them to irritation. Girls often present with itching, irritation, pain, or rash. Initially, a newborn remains </a:t>
            </a:r>
            <a:r>
              <a:rPr lang="en-US" dirty="0" err="1"/>
              <a:t>estrogenized</a:t>
            </a:r>
            <a:r>
              <a:rPr lang="en-US" dirty="0"/>
              <a:t> from maternal hormones, which can protect the vaginal tissue from irritation and infection for months to years due to fluctuations in gonadotropins.</a:t>
            </a:r>
            <a:r>
              <a:rPr lang="en-US" baseline="30000" dirty="0"/>
              <a:t>2</a:t>
            </a:r>
            <a:r>
              <a:rPr lang="en-US" dirty="0"/>
              <a:t> Lack of estrogen and pubic hair, and the proximity of the vagina to the rectum, later increase susceptibility to irritation. As girls enter puberty, </a:t>
            </a:r>
            <a:r>
              <a:rPr lang="en-US" dirty="0" err="1"/>
              <a:t>estrogenization</a:t>
            </a:r>
            <a:r>
              <a:rPr lang="en-US" dirty="0"/>
              <a:t> of the genitalia in conjunction with </a:t>
            </a:r>
            <a:r>
              <a:rPr lang="en-US" dirty="0" err="1"/>
              <a:t>adrenarche</a:t>
            </a:r>
            <a:r>
              <a:rPr lang="en-US" dirty="0"/>
              <a:t> serve as protection against irritation and pathogens.</a:t>
            </a:r>
          </a:p>
        </p:txBody>
      </p:sp>
      <p:sp>
        <p:nvSpPr>
          <p:cNvPr id="4" name="Slide Number Placeholder 3"/>
          <p:cNvSpPr>
            <a:spLocks noGrp="1"/>
          </p:cNvSpPr>
          <p:nvPr>
            <p:ph type="sldNum" sz="quarter" idx="10"/>
          </p:nvPr>
        </p:nvSpPr>
        <p:spPr/>
        <p:txBody>
          <a:bodyPr/>
          <a:lstStyle/>
          <a:p>
            <a:fld id="{DEA9955D-B2B8-4D4D-BC52-EE227FFDD7EB}" type="slidenum">
              <a:rPr lang="en-US" smtClean="0"/>
              <a:t>15</a:t>
            </a:fld>
            <a:endParaRPr lang="en-US"/>
          </a:p>
        </p:txBody>
      </p:sp>
    </p:spTree>
    <p:extLst>
      <p:ext uri="{BB962C8B-B14F-4D97-AF65-F5344CB8AC3E}">
        <p14:creationId xmlns:p14="http://schemas.microsoft.com/office/powerpoint/2010/main" val="318391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studies</a:t>
            </a:r>
            <a:r>
              <a:rPr lang="en-US" baseline="0" dirty="0"/>
              <a:t> have been performed on asymptomatic premenarchal girls.</a:t>
            </a:r>
          </a:p>
          <a:p>
            <a:r>
              <a:rPr lang="en-US" baseline="0" dirty="0"/>
              <a:t>Although studies aren’t great, multiple isolates have been idenitifed.</a:t>
            </a:r>
          </a:p>
          <a:p>
            <a:r>
              <a:rPr lang="en-US" baseline="0" dirty="0"/>
              <a:t>Most common: S. Epidermidis, E. coli, Strep Viridans  and Anaerobic Peptococcus, </a:t>
            </a:r>
          </a:p>
          <a:p>
            <a:endParaRPr lang="en-US" baseline="0" dirty="0"/>
          </a:p>
          <a:p>
            <a:r>
              <a:rPr lang="en-US" baseline="0" dirty="0"/>
              <a:t>Do not confuse vaginitis for normal vagina discharge</a:t>
            </a:r>
          </a:p>
          <a:p>
            <a:pPr marL="171450" indent="-171450">
              <a:buFontTx/>
              <a:buChar char="-"/>
            </a:pPr>
            <a:r>
              <a:rPr lang="en-US" baseline="0" dirty="0"/>
              <a:t>Newborns will have discharge for several weeks after delivery</a:t>
            </a:r>
          </a:p>
          <a:p>
            <a:pPr marL="171450" indent="-171450">
              <a:buFontTx/>
              <a:buChar char="-"/>
            </a:pPr>
            <a:r>
              <a:rPr lang="en-US" baseline="0" dirty="0"/>
              <a:t>Prepubertal girls as well with increase in estrogen</a:t>
            </a:r>
            <a:endParaRPr lang="en-US" dirty="0"/>
          </a:p>
        </p:txBody>
      </p:sp>
      <p:sp>
        <p:nvSpPr>
          <p:cNvPr id="4" name="Slide Number Placeholder 3"/>
          <p:cNvSpPr>
            <a:spLocks noGrp="1"/>
          </p:cNvSpPr>
          <p:nvPr>
            <p:ph type="sldNum" sz="quarter" idx="10"/>
          </p:nvPr>
        </p:nvSpPr>
        <p:spPr/>
        <p:txBody>
          <a:bodyPr/>
          <a:lstStyle/>
          <a:p>
            <a:fld id="{95605F1F-F3B7-43CB-8A46-8DA31A705EC0}" type="slidenum">
              <a:rPr lang="en-US" smtClean="0"/>
              <a:pPr/>
              <a:t>16</a:t>
            </a:fld>
            <a:endParaRPr lang="en-US" dirty="0"/>
          </a:p>
        </p:txBody>
      </p:sp>
    </p:spTree>
    <p:extLst>
      <p:ext uri="{BB962C8B-B14F-4D97-AF65-F5344CB8AC3E}">
        <p14:creationId xmlns:p14="http://schemas.microsoft.com/office/powerpoint/2010/main" val="166852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Girls complain of symptoms similar to those of </a:t>
            </a:r>
            <a:r>
              <a:rPr lang="en-US" sz="1200" dirty="0" err="1"/>
              <a:t>vulvovaginitis</a:t>
            </a:r>
            <a:r>
              <a:rPr lang="en-US" sz="1200" dirty="0"/>
              <a:t>, such as itching, irritation, pain, and dysuria.</a:t>
            </a:r>
          </a:p>
          <a:p>
            <a:r>
              <a:rPr lang="en-US" sz="1200" dirty="0"/>
              <a:t>Exam findings typically reveal lightening and thinning of the skin, sometimes associated with small tears, bruises, or bleeding due to </a:t>
            </a:r>
            <a:r>
              <a:rPr lang="en-US" sz="1200" dirty="0" err="1"/>
              <a:t>subepithelial</a:t>
            </a:r>
            <a:r>
              <a:rPr lang="en-US" sz="1200" dirty="0"/>
              <a:t> hemorrhages. The dermatologic abnormality is usually seen in a “figure of eight” pattern surrounding the vulva and anus and may involve the labia minora, majora, clitoris, introitus, or perianal tissue (Figure 3).</a:t>
            </a:r>
            <a:r>
              <a:rPr lang="en-US" sz="1200" baseline="30000" dirty="0"/>
              <a:t>1</a:t>
            </a:r>
            <a:r>
              <a:rPr lang="en-US" sz="1200" dirty="0"/>
              <a:t> Progressive disease may cause scarring and loss of normal architecture, resulting in distorted-appearing anatomy.</a:t>
            </a:r>
            <a:r>
              <a:rPr lang="en-US" sz="1200" baseline="30000" dirty="0"/>
              <a:t>9</a:t>
            </a:r>
            <a:endParaRPr lang="en-US" sz="1200" dirty="0"/>
          </a:p>
          <a:p>
            <a:r>
              <a:rPr lang="en-US" sz="1200" dirty="0"/>
              <a:t>Diagnosis is made clinically and a biopsy in a prepubertal girl is typically not indicated. High-potency steroid ointment is the most effective treatment in young girls. Treatment goals include improvement in both symptoms and evidence of scarring.</a:t>
            </a:r>
            <a:r>
              <a:rPr lang="en-US" sz="1200" baseline="30000" dirty="0"/>
              <a:t>10</a:t>
            </a:r>
            <a:r>
              <a:rPr lang="en-US" sz="1200" dirty="0"/>
              <a:t> </a:t>
            </a:r>
            <a:r>
              <a:rPr lang="en-US" sz="1200" dirty="0" err="1"/>
              <a:t>Clobetasol</a:t>
            </a:r>
            <a:r>
              <a:rPr lang="en-US" sz="1200" dirty="0"/>
              <a:t> ointment applied 1-2 times per day for 2-4 weeks is first-line treatment. The ointment may then be tapered and a less-potent steroid can be used, if needed, for symptomatic relief. Although symptoms may improve, hypopigmentation of the skin may persist. It is important that topical steroids are used sparingly and tapered when adequate improvement is achieved to avoid side effects.</a:t>
            </a:r>
            <a:r>
              <a:rPr lang="en-US" sz="1200" baseline="30000" dirty="0"/>
              <a:t>7,10</a:t>
            </a:r>
            <a:r>
              <a:rPr lang="en-US" sz="1200" dirty="0"/>
              <a:t> It is, however, also important not to undertreat to avoid persistent symptoms and possible scarring of the vulva. Symptoms and severity of lichen sclerosis may remit and recur over many years.</a:t>
            </a:r>
            <a:r>
              <a:rPr lang="en-US" sz="1200" baseline="30000" dirty="0"/>
              <a:t>10</a:t>
            </a:r>
            <a:r>
              <a:rPr lang="en-US" sz="1200" dirty="0"/>
              <a:t> In some patients, symptoms improve after puberty, but evidence suggests that most are at risk of recurrence, underscoring the importance of long-term follow-up. In addition, good vulvar hygiene is important for symptom management.</a:t>
            </a:r>
            <a:r>
              <a:rPr lang="en-US" sz="1200" baseline="30000" dirty="0"/>
              <a:t>10</a:t>
            </a:r>
            <a:endParaRPr lang="en-US" sz="1200" dirty="0"/>
          </a:p>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20</a:t>
            </a:fld>
            <a:endParaRPr lang="en-US"/>
          </a:p>
        </p:txBody>
      </p:sp>
    </p:spTree>
    <p:extLst>
      <p:ext uri="{BB962C8B-B14F-4D97-AF65-F5344CB8AC3E}">
        <p14:creationId xmlns:p14="http://schemas.microsoft.com/office/powerpoint/2010/main" val="255639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Lichen </a:t>
            </a:r>
            <a:r>
              <a:rPr lang="en-US" sz="2400" dirty="0" err="1"/>
              <a:t>sclerosus</a:t>
            </a:r>
            <a:endParaRPr lang="en-US" sz="2400" dirty="0"/>
          </a:p>
          <a:p>
            <a:r>
              <a:rPr lang="en-US" sz="2400" dirty="0"/>
              <a:t>Lichen </a:t>
            </a:r>
            <a:r>
              <a:rPr lang="en-US" sz="2400" dirty="0" err="1"/>
              <a:t>sclerosus</a:t>
            </a:r>
            <a:r>
              <a:rPr lang="en-US" sz="2400" dirty="0"/>
              <a:t> is a chronic inflammatory process with an unclear etiology. Research suggests that genetic factors, autoimmune factors, and local irritation may contribute.</a:t>
            </a:r>
            <a:r>
              <a:rPr lang="en-US" sz="2400" baseline="30000" dirty="0"/>
              <a:t>8</a:t>
            </a:r>
            <a:r>
              <a:rPr lang="en-US" sz="2400" dirty="0"/>
              <a:t> The condition is most commonly seen in prepubertal girls and postmenopausal women, with an increasing prevalence in childhood, estimated at 1:900–1000.</a:t>
            </a:r>
            <a:r>
              <a:rPr lang="en-US" sz="2400" baseline="30000" dirty="0"/>
              <a:t>9,10</a:t>
            </a:r>
            <a:r>
              <a:rPr lang="en-US" sz="2400" dirty="0"/>
              <a:t> It is estimated that 7% to 15% of all vulvar lichen </a:t>
            </a:r>
            <a:r>
              <a:rPr lang="en-US" sz="2400" dirty="0" err="1"/>
              <a:t>sclerosus</a:t>
            </a:r>
            <a:r>
              <a:rPr lang="en-US" sz="2400" dirty="0"/>
              <a:t> is found in prepubertal girls.</a:t>
            </a:r>
            <a:r>
              <a:rPr lang="en-US" sz="2400" baseline="30000" dirty="0"/>
              <a:t>10</a:t>
            </a:r>
            <a:endParaRPr lang="en-US" sz="2400" dirty="0"/>
          </a:p>
          <a:p>
            <a:pPr eaLnBrk="1" hangingPunct="1">
              <a:lnSpc>
                <a:spcPct val="90000"/>
              </a:lnSpc>
              <a:defRPr/>
            </a:pPr>
            <a:endParaRPr lang="en-US" sz="2400" dirty="0"/>
          </a:p>
          <a:p>
            <a:pPr eaLnBrk="1" hangingPunct="1">
              <a:lnSpc>
                <a:spcPct val="90000"/>
              </a:lnSpc>
              <a:defRPr/>
            </a:pPr>
            <a:endParaRPr lang="en-US" sz="2400" dirty="0"/>
          </a:p>
          <a:p>
            <a:pPr eaLnBrk="1" hangingPunct="1">
              <a:lnSpc>
                <a:spcPct val="90000"/>
              </a:lnSpc>
              <a:defRPr/>
            </a:pPr>
            <a:r>
              <a:rPr lang="en-US" sz="2400" dirty="0"/>
              <a:t>1:300- 1:1000</a:t>
            </a:r>
          </a:p>
          <a:p>
            <a:pPr eaLnBrk="1" hangingPunct="1">
              <a:lnSpc>
                <a:spcPct val="90000"/>
              </a:lnSpc>
              <a:defRPr/>
            </a:pPr>
            <a:r>
              <a:rPr lang="en-US" sz="2400" dirty="0"/>
              <a:t>Usually before 7</a:t>
            </a:r>
          </a:p>
          <a:p>
            <a:pPr eaLnBrk="1" hangingPunct="1">
              <a:lnSpc>
                <a:spcPct val="90000"/>
              </a:lnSpc>
              <a:defRPr/>
            </a:pPr>
            <a:r>
              <a:rPr lang="en-US" sz="2400" dirty="0"/>
              <a:t>Rarely requires biopsy:</a:t>
            </a:r>
          </a:p>
          <a:p>
            <a:pPr lvl="1" eaLnBrk="1" hangingPunct="1">
              <a:lnSpc>
                <a:spcPct val="90000"/>
              </a:lnSpc>
              <a:defRPr/>
            </a:pPr>
            <a:r>
              <a:rPr lang="en-US" sz="2000" dirty="0"/>
              <a:t>White, atrophic vulva with excoriation and ulceration in classic figure of 8 distribution</a:t>
            </a:r>
          </a:p>
          <a:p>
            <a:pPr eaLnBrk="1" hangingPunct="1">
              <a:lnSpc>
                <a:spcPct val="90000"/>
              </a:lnSpc>
              <a:defRPr/>
            </a:pPr>
            <a:r>
              <a:rPr lang="en-US" sz="2400" dirty="0"/>
              <a:t>Treat with high potency steroid cream (</a:t>
            </a:r>
            <a:r>
              <a:rPr lang="en-US" sz="2400" dirty="0" err="1"/>
              <a:t>clobetasol</a:t>
            </a:r>
            <a:r>
              <a:rPr lang="en-US" sz="2400" dirty="0"/>
              <a:t>) followed by hydrocortisone cream; emollients when resolved</a:t>
            </a:r>
          </a:p>
          <a:p>
            <a:pPr eaLnBrk="1" hangingPunct="1">
              <a:lnSpc>
                <a:spcPct val="90000"/>
              </a:lnSpc>
              <a:defRPr/>
            </a:pPr>
            <a:r>
              <a:rPr lang="en-US" sz="2400" dirty="0"/>
              <a:t>Avoid irritants and tight clothes</a:t>
            </a:r>
          </a:p>
          <a:p>
            <a:pPr eaLnBrk="1" hangingPunct="1">
              <a:lnSpc>
                <a:spcPct val="90000"/>
              </a:lnSpc>
              <a:defRPr/>
            </a:pPr>
            <a:r>
              <a:rPr lang="en-US" sz="2400" dirty="0"/>
              <a:t>Usually resolves at puberty but case report of vulvar cancer and in post-menopausal women scarring</a:t>
            </a:r>
          </a:p>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21</a:t>
            </a:fld>
            <a:endParaRPr lang="en-US"/>
          </a:p>
        </p:txBody>
      </p:sp>
    </p:spTree>
    <p:extLst>
      <p:ext uri="{BB962C8B-B14F-4D97-AF65-F5344CB8AC3E}">
        <p14:creationId xmlns:p14="http://schemas.microsoft.com/office/powerpoint/2010/main" val="163852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23</a:t>
            </a:fld>
            <a:endParaRPr lang="en-US"/>
          </a:p>
        </p:txBody>
      </p:sp>
    </p:spTree>
    <p:extLst>
      <p:ext uri="{BB962C8B-B14F-4D97-AF65-F5344CB8AC3E}">
        <p14:creationId xmlns:p14="http://schemas.microsoft.com/office/powerpoint/2010/main" val="237546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Urethral prolapse</a:t>
            </a:r>
          </a:p>
          <a:p>
            <a:r>
              <a:rPr lang="en-US" dirty="0"/>
              <a:t>Vaginal bleeding in the prepubertal girl may indicate trauma, vulvar dermatologic abnormality, precocious puberty, foreign body, or urethral prolapse.</a:t>
            </a:r>
            <a:r>
              <a:rPr lang="en-US" baseline="30000" dirty="0"/>
              <a:t>12</a:t>
            </a:r>
            <a:r>
              <a:rPr lang="en-US" dirty="0"/>
              <a:t> Urethral prolapse typically presents as painless vaginal bleeding, commonly in girls aged 5 to 8 years.</a:t>
            </a:r>
            <a:r>
              <a:rPr lang="en-US" baseline="30000" dirty="0"/>
              <a:t>1,7</a:t>
            </a:r>
            <a:r>
              <a:rPr lang="en-US" dirty="0"/>
              <a:t> The condition is most commonly seen in </a:t>
            </a:r>
            <a:r>
              <a:rPr lang="en-US" dirty="0" err="1"/>
              <a:t>premenarche</a:t>
            </a:r>
            <a:r>
              <a:rPr lang="en-US" dirty="0"/>
              <a:t> and </a:t>
            </a:r>
            <a:r>
              <a:rPr lang="en-US" dirty="0" err="1"/>
              <a:t>postmenopause</a:t>
            </a:r>
            <a:r>
              <a:rPr lang="en-US" dirty="0"/>
              <a:t>, times when estrogen is low.</a:t>
            </a:r>
            <a:r>
              <a:rPr lang="en-US" baseline="30000" dirty="0"/>
              <a:t>12</a:t>
            </a:r>
            <a:endParaRPr lang="en-US" dirty="0"/>
          </a:p>
          <a:p>
            <a:r>
              <a:rPr lang="en-US" dirty="0"/>
              <a:t>Physical exam will reveal a circular red or blue protrusion typically arising from or obscuring the vaginal introitus.</a:t>
            </a:r>
            <a:r>
              <a:rPr lang="en-US" baseline="30000" dirty="0"/>
              <a:t>12</a:t>
            </a:r>
            <a:r>
              <a:rPr lang="en-US" dirty="0"/>
              <a:t> Surrounding genital anatomy should appear normal, without findings of vaginal irritation or discharge. Often, the mass is found incidentally by the patient or on routine physical exam.</a:t>
            </a:r>
          </a:p>
          <a:p>
            <a:r>
              <a:rPr lang="en-US" dirty="0"/>
              <a:t>Options for treatment include observation or medical therapy. If the protrusion is asymptomatic and not bothersome, no treatment is necessary. During puberty, </a:t>
            </a:r>
            <a:r>
              <a:rPr lang="en-US" dirty="0" err="1"/>
              <a:t>estrogenization</a:t>
            </a:r>
            <a:r>
              <a:rPr lang="en-US" dirty="0"/>
              <a:t> of the tissue typically results in spontaneous resolution. If the mass is bothersome or causing bleeding, topical estrogen cream can be applied to the affected area twice daily for 2 to 4 weeks. If necrosis is noted on exam, resection of the area by a pediatric urologist may be indicated. It is important to discuss with patients that even after resolution, urethral prolapse may recur. Recurrences during the prepubertal period should be managed in the same fashion because most will resolve after </a:t>
            </a:r>
            <a:r>
              <a:rPr lang="en-US" dirty="0" err="1"/>
              <a:t>estrogenization</a:t>
            </a:r>
            <a:r>
              <a:rPr lang="en-US" dirty="0"/>
              <a:t> of the tissue.</a:t>
            </a:r>
            <a:r>
              <a:rPr lang="en-US" baseline="30000" dirty="0"/>
              <a:t>7,12</a:t>
            </a:r>
          </a:p>
          <a:p>
            <a:endParaRPr lang="en-US" baseline="30000" dirty="0"/>
          </a:p>
          <a:p>
            <a:pPr eaLnBrk="1" hangingPunct="1">
              <a:lnSpc>
                <a:spcPct val="90000"/>
              </a:lnSpc>
              <a:buFont typeface="Wingdings" pitchFamily="2" charset="2"/>
              <a:buNone/>
            </a:pPr>
            <a:r>
              <a:rPr lang="en-US" altLang="en-US" dirty="0">
                <a:effectLst/>
              </a:rPr>
              <a:t>Treat cause of </a:t>
            </a:r>
            <a:r>
              <a:rPr lang="en-US" altLang="en-US" dirty="0" err="1">
                <a:effectLst/>
              </a:rPr>
              <a:t>valsalva</a:t>
            </a:r>
            <a:endParaRPr lang="en-US" altLang="en-US" dirty="0">
              <a:effectLst/>
            </a:endParaRPr>
          </a:p>
          <a:p>
            <a:pPr eaLnBrk="1" hangingPunct="1">
              <a:lnSpc>
                <a:spcPct val="90000"/>
              </a:lnSpc>
              <a:buFont typeface="Wingdings" pitchFamily="2" charset="2"/>
              <a:buNone/>
            </a:pPr>
            <a:r>
              <a:rPr lang="en-US" altLang="en-US" dirty="0">
                <a:effectLst/>
              </a:rPr>
              <a:t>– </a:t>
            </a:r>
            <a:r>
              <a:rPr lang="en-US" altLang="en-US" dirty="0" err="1">
                <a:effectLst/>
              </a:rPr>
              <a:t>Sitz</a:t>
            </a:r>
            <a:r>
              <a:rPr lang="en-US" altLang="en-US" dirty="0">
                <a:effectLst/>
              </a:rPr>
              <a:t> baths or local tub soaks</a:t>
            </a:r>
          </a:p>
          <a:p>
            <a:pPr eaLnBrk="1" hangingPunct="1">
              <a:lnSpc>
                <a:spcPct val="90000"/>
              </a:lnSpc>
              <a:buFont typeface="Wingdings" pitchFamily="2" charset="2"/>
              <a:buNone/>
            </a:pPr>
            <a:r>
              <a:rPr lang="en-US" altLang="en-US" dirty="0">
                <a:effectLst/>
              </a:rPr>
              <a:t>– Conjugated topical estrogen cream</a:t>
            </a:r>
          </a:p>
          <a:p>
            <a:pPr eaLnBrk="1" hangingPunct="1">
              <a:lnSpc>
                <a:spcPct val="90000"/>
              </a:lnSpc>
              <a:buFont typeface="Wingdings" pitchFamily="2" charset="2"/>
              <a:buNone/>
            </a:pPr>
            <a:r>
              <a:rPr lang="en-US" altLang="en-US" dirty="0">
                <a:effectLst/>
              </a:rPr>
              <a:t>– Surgical</a:t>
            </a:r>
          </a:p>
          <a:p>
            <a:pPr lvl="1" eaLnBrk="1" hangingPunct="1">
              <a:lnSpc>
                <a:spcPct val="90000"/>
              </a:lnSpc>
            </a:pPr>
            <a:r>
              <a:rPr lang="en-US" altLang="en-US" dirty="0">
                <a:effectLst/>
              </a:rPr>
              <a:t>• Rare</a:t>
            </a:r>
          </a:p>
          <a:p>
            <a:pPr lvl="1" eaLnBrk="1" hangingPunct="1">
              <a:lnSpc>
                <a:spcPct val="90000"/>
              </a:lnSpc>
            </a:pPr>
            <a:r>
              <a:rPr lang="en-US" altLang="en-US" dirty="0">
                <a:effectLst/>
              </a:rPr>
              <a:t>• Excision of mucosa and re-</a:t>
            </a:r>
            <a:r>
              <a:rPr lang="en-US" altLang="en-US" dirty="0" err="1">
                <a:effectLst/>
              </a:rPr>
              <a:t>anastamosis</a:t>
            </a:r>
            <a:r>
              <a:rPr lang="en-US" altLang="en-US" dirty="0">
                <a:effectLst/>
              </a:rPr>
              <a:t> the distal non exposed urethral mucosa with the </a:t>
            </a:r>
            <a:r>
              <a:rPr lang="en-US" altLang="en-US" dirty="0" err="1">
                <a:effectLst/>
              </a:rPr>
              <a:t>peri</a:t>
            </a:r>
            <a:r>
              <a:rPr lang="en-US" altLang="en-US" dirty="0">
                <a:effectLst/>
              </a:rPr>
              <a:t>-meatus vestibular epithelium</a:t>
            </a:r>
          </a:p>
          <a:p>
            <a:pPr eaLnBrk="1" hangingPunct="1">
              <a:lnSpc>
                <a:spcPct val="90000"/>
              </a:lnSpc>
            </a:pPr>
            <a:r>
              <a:rPr lang="en-US" altLang="en-US" dirty="0">
                <a:effectLst/>
              </a:rPr>
              <a:t> Usually resolves with medical therapy</a:t>
            </a:r>
          </a:p>
          <a:p>
            <a:endParaRPr lang="en-US" dirty="0"/>
          </a:p>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24</a:t>
            </a:fld>
            <a:endParaRPr lang="en-US"/>
          </a:p>
        </p:txBody>
      </p:sp>
    </p:spTree>
    <p:extLst>
      <p:ext uri="{BB962C8B-B14F-4D97-AF65-F5344CB8AC3E}">
        <p14:creationId xmlns:p14="http://schemas.microsoft.com/office/powerpoint/2010/main" val="340335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9955D-B2B8-4D4D-BC52-EE227FFDD7EB}" type="slidenum">
              <a:rPr lang="en-US" smtClean="0"/>
              <a:t>25</a:t>
            </a:fld>
            <a:endParaRPr lang="en-US"/>
          </a:p>
        </p:txBody>
      </p:sp>
    </p:spTree>
    <p:extLst>
      <p:ext uri="{BB962C8B-B14F-4D97-AF65-F5344CB8AC3E}">
        <p14:creationId xmlns:p14="http://schemas.microsoft.com/office/powerpoint/2010/main" val="5583368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514602-E08C-463E-8DCC-7198FAB9A660}"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DB256B4-5A21-44B9-8C5A-B273B558F59A}" type="slidenum">
              <a:rPr lang="en-US" smtClean="0"/>
              <a:t>‹#›</a:t>
            </a:fld>
            <a:endParaRPr lang="en-US"/>
          </a:p>
        </p:txBody>
      </p:sp>
    </p:spTree>
    <p:extLst>
      <p:ext uri="{BB962C8B-B14F-4D97-AF65-F5344CB8AC3E}">
        <p14:creationId xmlns:p14="http://schemas.microsoft.com/office/powerpoint/2010/main" val="63184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14602-E08C-463E-8DCC-7198FAB9A660}"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59133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14602-E08C-463E-8DCC-7198FAB9A660}"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1350156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5E2AAC-1C72-444E-80F5-818ED485CFFC}" type="datetimeFigureOut">
              <a:rPr lang="en-US" smtClean="0"/>
              <a:pPr/>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1A4095-CE3B-4F3E-86EA-0F89F3988639}" type="slidenum">
              <a:rPr lang="en-US" smtClean="0"/>
              <a:pPr/>
              <a:t>‹#›</a:t>
            </a:fld>
            <a:endParaRPr lang="en-US"/>
          </a:p>
        </p:txBody>
      </p:sp>
    </p:spTree>
    <p:extLst>
      <p:ext uri="{BB962C8B-B14F-4D97-AF65-F5344CB8AC3E}">
        <p14:creationId xmlns:p14="http://schemas.microsoft.com/office/powerpoint/2010/main" val="202378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14602-E08C-463E-8DCC-7198FAB9A660}"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2858127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2514602-E08C-463E-8DCC-7198FAB9A660}" type="datetimeFigureOut">
              <a:rPr lang="en-US" smtClean="0"/>
              <a:t>9/7/2022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DB256B4-5A21-44B9-8C5A-B273B558F59A}" type="slidenum">
              <a:rPr lang="en-US" smtClean="0"/>
              <a:t>‹#›</a:t>
            </a:fld>
            <a:endParaRPr lang="en-US"/>
          </a:p>
        </p:txBody>
      </p:sp>
    </p:spTree>
    <p:extLst>
      <p:ext uri="{BB962C8B-B14F-4D97-AF65-F5344CB8AC3E}">
        <p14:creationId xmlns:p14="http://schemas.microsoft.com/office/powerpoint/2010/main" val="390938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514602-E08C-463E-8DCC-7198FAB9A660}"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86751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514602-E08C-463E-8DCC-7198FAB9A660}" type="datetimeFigureOut">
              <a:rPr lang="en-US" smtClean="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228395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514602-E08C-463E-8DCC-7198FAB9A660}" type="datetimeFigureOut">
              <a:rPr lang="en-US" smtClean="0"/>
              <a:t>9/7/2022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8962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14602-E08C-463E-8DCC-7198FAB9A660}" type="datetimeFigureOut">
              <a:rPr lang="en-US" smtClean="0"/>
              <a:t>9/7/2022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88476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14602-E08C-463E-8DCC-7198FAB9A660}"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85276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14602-E08C-463E-8DCC-7198FAB9A660}" type="datetimeFigureOut">
              <a:rPr lang="en-US" smtClean="0"/>
              <a:t>9/7/2022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DB256B4-5A21-44B9-8C5A-B273B558F59A}" type="slidenum">
              <a:rPr lang="en-US" smtClean="0"/>
              <a:t>‹#›</a:t>
            </a:fld>
            <a:endParaRPr lang="en-US"/>
          </a:p>
        </p:txBody>
      </p:sp>
    </p:spTree>
    <p:extLst>
      <p:ext uri="{BB962C8B-B14F-4D97-AF65-F5344CB8AC3E}">
        <p14:creationId xmlns:p14="http://schemas.microsoft.com/office/powerpoint/2010/main" val="250038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2514602-E08C-463E-8DCC-7198FAB9A660}" type="datetimeFigureOut">
              <a:rPr lang="en-US" smtClean="0"/>
              <a:t>9/7/2022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DB256B4-5A21-44B9-8C5A-B273B558F59A}" type="slidenum">
              <a:rPr lang="en-US" smtClean="0"/>
              <a:t>‹#›</a:t>
            </a:fld>
            <a:endParaRPr lang="en-US"/>
          </a:p>
        </p:txBody>
      </p:sp>
    </p:spTree>
    <p:extLst>
      <p:ext uri="{BB962C8B-B14F-4D97-AF65-F5344CB8AC3E}">
        <p14:creationId xmlns:p14="http://schemas.microsoft.com/office/powerpoint/2010/main" val="18451174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6.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07/relationships/hdphoto" Target="../media/hdphoto3.wdp"/><Relationship Id="rId7" Type="http://schemas.openxmlformats.org/officeDocument/2006/relationships/diagramLayout" Target="../diagrams/layout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9.png"/><Relationship Id="rId5" Type="http://schemas.microsoft.com/office/2007/relationships/hdphoto" Target="../media/hdphoto2.wdp"/><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B136D3-9420-4824-9973-58A5DB0ACBA4}"/>
              </a:ext>
            </a:extLst>
          </p:cNvPr>
          <p:cNvPicPr>
            <a:picLocks noChangeAspect="1"/>
          </p:cNvPicPr>
          <p:nvPr/>
        </p:nvPicPr>
        <p:blipFill rotWithShape="1">
          <a:blip r:embed="rId2"/>
          <a:srcRect t="23150" r="1" b="22302"/>
          <a:stretch/>
        </p:blipFill>
        <p:spPr>
          <a:xfrm>
            <a:off x="641276" y="643467"/>
            <a:ext cx="4013020" cy="2702558"/>
          </a:xfrm>
          <a:prstGeom prst="rect">
            <a:avLst/>
          </a:prstGeom>
        </p:spPr>
      </p:pic>
      <p:pic>
        <p:nvPicPr>
          <p:cNvPr id="5" name="Picture 4">
            <a:extLst>
              <a:ext uri="{FF2B5EF4-FFF2-40B4-BE49-F238E27FC236}">
                <a16:creationId xmlns:a16="http://schemas.microsoft.com/office/drawing/2014/main" id="{B26147A9-4F31-4D64-8827-7E59D6574A89}"/>
              </a:ext>
            </a:extLst>
          </p:cNvPr>
          <p:cNvPicPr>
            <a:picLocks noChangeAspect="1"/>
          </p:cNvPicPr>
          <p:nvPr/>
        </p:nvPicPr>
        <p:blipFill rotWithShape="1">
          <a:blip r:embed="rId3"/>
          <a:srcRect r="663" b="3"/>
          <a:stretch/>
        </p:blipFill>
        <p:spPr>
          <a:xfrm>
            <a:off x="643467" y="3509433"/>
            <a:ext cx="4010830" cy="2705099"/>
          </a:xfrm>
          <a:prstGeom prst="rect">
            <a:avLst/>
          </a:prstGeom>
        </p:spPr>
      </p:pic>
      <p:pic>
        <p:nvPicPr>
          <p:cNvPr id="4" name="Picture 3">
            <a:extLst>
              <a:ext uri="{FF2B5EF4-FFF2-40B4-BE49-F238E27FC236}">
                <a16:creationId xmlns:a16="http://schemas.microsoft.com/office/drawing/2014/main" id="{21404BBC-B2B6-4ED1-9689-1FA6EBFA1773}"/>
              </a:ext>
            </a:extLst>
          </p:cNvPr>
          <p:cNvPicPr>
            <a:picLocks noChangeAspect="1"/>
          </p:cNvPicPr>
          <p:nvPr/>
        </p:nvPicPr>
        <p:blipFill rotWithShape="1">
          <a:blip r:embed="rId4"/>
          <a:srcRect l="19294" r="-2" b="-2"/>
          <a:stretch/>
        </p:blipFill>
        <p:spPr>
          <a:xfrm>
            <a:off x="4812633" y="643467"/>
            <a:ext cx="6735900" cy="5571066"/>
          </a:xfrm>
          <a:prstGeom prst="rect">
            <a:avLst/>
          </a:prstGeom>
        </p:spPr>
      </p:pic>
    </p:spTree>
    <p:extLst>
      <p:ext uri="{BB962C8B-B14F-4D97-AF65-F5344CB8AC3E}">
        <p14:creationId xmlns:p14="http://schemas.microsoft.com/office/powerpoint/2010/main" val="7722128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864" y="505223"/>
            <a:ext cx="7158269" cy="3060160"/>
          </a:xfrm>
          <a:prstGeom prst="rect">
            <a:avLst/>
          </a:prstGeom>
        </p:spPr>
      </p:pic>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57156" y="4137169"/>
            <a:ext cx="4543683" cy="1767141"/>
          </a:xfrm>
        </p:spPr>
        <p:txBody>
          <a:bodyPr>
            <a:normAutofit/>
          </a:bodyPr>
          <a:lstStyle/>
          <a:p>
            <a:pPr algn="r"/>
            <a:r>
              <a:rPr lang="en-US" dirty="0"/>
              <a:t>Hymeneal Exam</a:t>
            </a:r>
          </a:p>
        </p:txBody>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072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pedigyn teaching file 0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3202" y="505224"/>
            <a:ext cx="2057958" cy="30601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24158" y="4190217"/>
            <a:ext cx="4543683" cy="1767141"/>
          </a:xfrm>
        </p:spPr>
        <p:txBody>
          <a:bodyPr>
            <a:normAutofit/>
          </a:bodyPr>
          <a:lstStyle/>
          <a:p>
            <a:pPr algn="ctr"/>
            <a:r>
              <a:rPr lang="en-US" dirty="0"/>
              <a:t>Hymeneal Variants</a:t>
            </a:r>
          </a:p>
        </p:txBody>
      </p:sp>
      <p:pic>
        <p:nvPicPr>
          <p:cNvPr id="4" name="Content Placeholder 3" descr="pedigyn teaching file 01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50263" y="505223"/>
            <a:ext cx="4619109" cy="30601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880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Vulvovaginal Complaints</a:t>
            </a:r>
          </a:p>
        </p:txBody>
      </p:sp>
      <p:sp>
        <p:nvSpPr>
          <p:cNvPr id="3" name="Content Placeholder 2"/>
          <p:cNvSpPr>
            <a:spLocks noGrp="1"/>
          </p:cNvSpPr>
          <p:nvPr>
            <p:ph idx="1"/>
          </p:nvPr>
        </p:nvSpPr>
        <p:spPr>
          <a:xfrm>
            <a:off x="1069848" y="2320412"/>
            <a:ext cx="10058400" cy="3851787"/>
          </a:xfrm>
        </p:spPr>
        <p:txBody>
          <a:bodyPr>
            <a:normAutofit/>
          </a:bodyPr>
          <a:lstStyle/>
          <a:p>
            <a:r>
              <a:rPr lang="en-US" dirty="0"/>
              <a:t>Common complaint in prepubertal girls</a:t>
            </a:r>
          </a:p>
          <a:p>
            <a:r>
              <a:rPr lang="en-US" dirty="0"/>
              <a:t>Up to 80% of childhood visits to gynecology</a:t>
            </a:r>
          </a:p>
          <a:p>
            <a:r>
              <a:rPr lang="en-US" dirty="0"/>
              <a:t>Common symptoms</a:t>
            </a:r>
          </a:p>
          <a:p>
            <a:pPr lvl="1"/>
            <a:r>
              <a:rPr lang="en-US" dirty="0"/>
              <a:t>Itching</a:t>
            </a:r>
          </a:p>
          <a:p>
            <a:pPr lvl="1"/>
            <a:r>
              <a:rPr lang="en-US" dirty="0"/>
              <a:t>Irritation</a:t>
            </a:r>
          </a:p>
          <a:p>
            <a:pPr lvl="1"/>
            <a:r>
              <a:rPr lang="en-US" dirty="0"/>
              <a:t>Rash</a:t>
            </a:r>
          </a:p>
          <a:p>
            <a:pPr lvl="1"/>
            <a:r>
              <a:rPr lang="en-US" dirty="0"/>
              <a:t>Bleeding</a:t>
            </a:r>
          </a:p>
          <a:p>
            <a:pPr lvl="1"/>
            <a:r>
              <a:rPr lang="en-US" dirty="0"/>
              <a:t>Pain</a:t>
            </a:r>
          </a:p>
          <a:p>
            <a:r>
              <a:rPr lang="en-US" dirty="0"/>
              <a:t>Diagnosis often made through history and physical exam</a:t>
            </a:r>
          </a:p>
          <a:p>
            <a:r>
              <a:rPr lang="en-US" dirty="0"/>
              <a:t>Majority of diagnosis are benign and can be managed outpatient</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799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Vulvovaginal Complaints</a:t>
            </a:r>
          </a:p>
        </p:txBody>
      </p:sp>
      <p:sp>
        <p:nvSpPr>
          <p:cNvPr id="3" name="Content Placeholder 2"/>
          <p:cNvSpPr>
            <a:spLocks noGrp="1"/>
          </p:cNvSpPr>
          <p:nvPr>
            <p:ph sz="half" idx="1"/>
          </p:nvPr>
        </p:nvSpPr>
        <p:spPr/>
        <p:txBody>
          <a:bodyPr/>
          <a:lstStyle/>
          <a:p>
            <a:r>
              <a:rPr lang="en-US" dirty="0" err="1"/>
              <a:t>Vulvovaginitis</a:t>
            </a:r>
            <a:endParaRPr lang="en-US" dirty="0"/>
          </a:p>
          <a:p>
            <a:r>
              <a:rPr lang="en-US" dirty="0"/>
              <a:t>Labial adhesions</a:t>
            </a:r>
          </a:p>
          <a:p>
            <a:r>
              <a:rPr lang="en-US" dirty="0"/>
              <a:t>Lichen </a:t>
            </a:r>
            <a:r>
              <a:rPr lang="en-US" dirty="0" err="1"/>
              <a:t>sclerosus</a:t>
            </a:r>
            <a:endParaRPr lang="en-US" dirty="0"/>
          </a:p>
          <a:p>
            <a:r>
              <a:rPr lang="en-US" dirty="0"/>
              <a:t>Urethral prolapse</a:t>
            </a:r>
          </a:p>
          <a:p>
            <a:r>
              <a:rPr lang="en-US" dirty="0"/>
              <a:t>Foreign body</a:t>
            </a:r>
          </a:p>
          <a:p>
            <a:endParaRPr lang="en-US" dirty="0"/>
          </a:p>
        </p:txBody>
      </p:sp>
      <p:sp>
        <p:nvSpPr>
          <p:cNvPr id="4" name="Content Placeholder 3"/>
          <p:cNvSpPr>
            <a:spLocks noGrp="1"/>
          </p:cNvSpPr>
          <p:nvPr>
            <p:ph sz="half" idx="2"/>
          </p:nvPr>
        </p:nvSpPr>
        <p:spPr/>
        <p:txBody>
          <a:bodyPr/>
          <a:lstStyle/>
          <a:p>
            <a:r>
              <a:rPr lang="en-US" dirty="0"/>
              <a:t>Labial Hypertrophy</a:t>
            </a:r>
          </a:p>
          <a:p>
            <a:r>
              <a:rPr lang="en-US" dirty="0"/>
              <a:t>Imperforate hymen</a:t>
            </a:r>
          </a:p>
          <a:p>
            <a:r>
              <a:rPr lang="en-US" dirty="0"/>
              <a:t>Urethral cyst</a:t>
            </a:r>
          </a:p>
          <a:p>
            <a:r>
              <a:rPr lang="en-US" dirty="0"/>
              <a:t>Vaginal ulcer</a:t>
            </a:r>
          </a:p>
          <a:p>
            <a:r>
              <a:rPr lang="en-US" dirty="0"/>
              <a:t>Sexual abuse</a:t>
            </a:r>
          </a:p>
          <a:p>
            <a:endParaRPr lang="en-US" dirty="0"/>
          </a:p>
        </p:txBody>
      </p:sp>
    </p:spTree>
    <p:extLst>
      <p:ext uri="{BB962C8B-B14F-4D97-AF65-F5344CB8AC3E}">
        <p14:creationId xmlns:p14="http://schemas.microsoft.com/office/powerpoint/2010/main" val="3513976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4"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Problem #1</a:t>
            </a:r>
          </a:p>
        </p:txBody>
      </p:sp>
      <p:pic>
        <p:nvPicPr>
          <p:cNvPr id="5" name="Content Placeholder 4" descr="pedigyn teaching file 043"/>
          <p:cNvPicPr>
            <a:picLocks noGrp="1" noChangeAspect="1" noChangeArrowheads="1"/>
          </p:cNvPicPr>
          <p:nvPr>
            <p:ph sz="half" idx="2"/>
          </p:nvPr>
        </p:nvPicPr>
        <p:blipFill rotWithShape="1">
          <a:blip r:embed="rId6" cstate="print">
            <a:extLst>
              <a:ext uri="{28A0092B-C50C-407E-A947-70E740481C1C}">
                <a14:useLocalDpi xmlns:a14="http://schemas.microsoft.com/office/drawing/2010/main" val="0"/>
              </a:ext>
            </a:extLst>
          </a:blip>
          <a:srcRect t="13900" b="34657"/>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496216" y="2320412"/>
            <a:ext cx="4632031" cy="3851787"/>
          </a:xfrm>
        </p:spPr>
        <p:txBody>
          <a:bodyPr vert="horz" lIns="91440" tIns="45720" rIns="91440" bIns="45720" rtlCol="0" anchor="ctr">
            <a:normAutofit/>
          </a:bodyPr>
          <a:lstStyle/>
          <a:p>
            <a:r>
              <a:rPr lang="en-US" dirty="0"/>
              <a:t>4 year old with vaginal itching</a:t>
            </a:r>
          </a:p>
          <a:p>
            <a:r>
              <a:rPr lang="en-US" dirty="0"/>
              <a:t>Redness of the vulva</a:t>
            </a:r>
          </a:p>
          <a:p>
            <a:r>
              <a:rPr lang="en-US" dirty="0"/>
              <a:t>Occasional foul odor</a:t>
            </a:r>
          </a:p>
          <a:p>
            <a:r>
              <a:rPr lang="en-US" dirty="0"/>
              <a:t>Discharge noted on underwear</a:t>
            </a:r>
          </a:p>
          <a:p>
            <a:pPr marL="0"/>
            <a:endParaRPr lang="en-US"/>
          </a:p>
        </p:txBody>
      </p:sp>
      <p:sp>
        <p:nvSpPr>
          <p:cNvPr id="22"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77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Prepubertal nonspecific Vulvovaginitis</a:t>
            </a:r>
          </a:p>
        </p:txBody>
      </p:sp>
      <p:sp>
        <p:nvSpPr>
          <p:cNvPr id="5" name="Content Placeholder 4"/>
          <p:cNvSpPr>
            <a:spLocks noGrp="1"/>
          </p:cNvSpPr>
          <p:nvPr>
            <p:ph idx="1"/>
          </p:nvPr>
        </p:nvSpPr>
        <p:spPr>
          <a:xfrm>
            <a:off x="1069848" y="2320412"/>
            <a:ext cx="10058400" cy="3851787"/>
          </a:xfrm>
        </p:spPr>
        <p:txBody>
          <a:bodyPr>
            <a:normAutofit/>
          </a:bodyPr>
          <a:lstStyle/>
          <a:p>
            <a:r>
              <a:rPr lang="en-US" dirty="0"/>
              <a:t>Anatomic and physiologic predisposition</a:t>
            </a:r>
          </a:p>
          <a:p>
            <a:pPr lvl="1"/>
            <a:r>
              <a:rPr lang="en-US" dirty="0"/>
              <a:t>Lack of estrogen</a:t>
            </a:r>
          </a:p>
          <a:p>
            <a:pPr lvl="2"/>
            <a:r>
              <a:rPr lang="en-US" dirty="0"/>
              <a:t>Hymen thin</a:t>
            </a:r>
          </a:p>
          <a:p>
            <a:pPr lvl="2"/>
            <a:r>
              <a:rPr lang="en-US" dirty="0"/>
              <a:t>Vagina atrophic</a:t>
            </a:r>
          </a:p>
          <a:p>
            <a:pPr lvl="1"/>
            <a:r>
              <a:rPr lang="en-US" dirty="0"/>
              <a:t>Lack of pubic hair and labial fat pads</a:t>
            </a:r>
          </a:p>
          <a:p>
            <a:pPr lvl="1"/>
            <a:r>
              <a:rPr lang="en-US" dirty="0"/>
              <a:t>Proximity to rectum</a:t>
            </a:r>
          </a:p>
          <a:p>
            <a:pPr lvl="1"/>
            <a:r>
              <a:rPr lang="en-US" dirty="0"/>
              <a:t>Poor hygiene</a:t>
            </a:r>
          </a:p>
          <a:p>
            <a:endParaRPr lang="en-US" dirty="0"/>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657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Flora in prepubertal girls</a:t>
            </a:r>
          </a:p>
        </p:txBody>
      </p:sp>
      <p:sp>
        <p:nvSpPr>
          <p:cNvPr id="3" name="Content Placeholder 2"/>
          <p:cNvSpPr>
            <a:spLocks noGrp="1"/>
          </p:cNvSpPr>
          <p:nvPr>
            <p:ph sz="half" idx="1"/>
          </p:nvPr>
        </p:nvSpPr>
        <p:spPr/>
        <p:txBody>
          <a:bodyPr>
            <a:normAutofit/>
          </a:bodyPr>
          <a:lstStyle/>
          <a:p>
            <a:r>
              <a:rPr lang="en-US" dirty="0"/>
              <a:t>S. Epidermidis</a:t>
            </a:r>
          </a:p>
          <a:p>
            <a:r>
              <a:rPr lang="en-US" dirty="0"/>
              <a:t>E. Coli</a:t>
            </a:r>
          </a:p>
          <a:p>
            <a:r>
              <a:rPr lang="en-US" dirty="0"/>
              <a:t>Strep </a:t>
            </a:r>
            <a:r>
              <a:rPr lang="en-US" dirty="0" err="1"/>
              <a:t>Viridans</a:t>
            </a:r>
            <a:endParaRPr lang="en-US" dirty="0"/>
          </a:p>
          <a:p>
            <a:r>
              <a:rPr lang="en-US" dirty="0"/>
              <a:t>Anaerobic </a:t>
            </a:r>
            <a:r>
              <a:rPr lang="en-US" dirty="0" err="1"/>
              <a:t>Peptococcus</a:t>
            </a:r>
            <a:endParaRPr lang="en-US" dirty="0"/>
          </a:p>
        </p:txBody>
      </p:sp>
      <p:sp>
        <p:nvSpPr>
          <p:cNvPr id="4" name="Content Placeholder 3"/>
          <p:cNvSpPr>
            <a:spLocks noGrp="1"/>
          </p:cNvSpPr>
          <p:nvPr>
            <p:ph sz="half" idx="2"/>
          </p:nvPr>
        </p:nvSpPr>
        <p:spPr/>
        <p:txBody>
          <a:bodyPr>
            <a:normAutofit/>
          </a:bodyPr>
          <a:lstStyle/>
          <a:p>
            <a:r>
              <a:rPr lang="en-US" dirty="0"/>
              <a:t>E. Coli</a:t>
            </a:r>
          </a:p>
          <a:p>
            <a:pPr lvl="1"/>
            <a:r>
              <a:rPr lang="en-US" dirty="0"/>
              <a:t>47% of girls with nonspecific vaginitis</a:t>
            </a:r>
          </a:p>
          <a:p>
            <a:pPr lvl="1"/>
            <a:r>
              <a:rPr lang="en-US" dirty="0"/>
              <a:t>Jaquiery, e t al</a:t>
            </a:r>
          </a:p>
          <a:p>
            <a:pPr lvl="2"/>
            <a:r>
              <a:rPr lang="en-US" dirty="0"/>
              <a:t>Vaginitis – 30%</a:t>
            </a:r>
          </a:p>
          <a:p>
            <a:pPr lvl="2"/>
            <a:r>
              <a:rPr lang="en-US" dirty="0"/>
              <a:t>Controls – 34%</a:t>
            </a:r>
          </a:p>
        </p:txBody>
      </p:sp>
    </p:spTree>
    <p:extLst>
      <p:ext uri="{BB962C8B-B14F-4D97-AF65-F5344CB8AC3E}">
        <p14:creationId xmlns:p14="http://schemas.microsoft.com/office/powerpoint/2010/main" val="98005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General Hygiene</a:t>
            </a:r>
          </a:p>
        </p:txBody>
      </p:sp>
      <p:sp>
        <p:nvSpPr>
          <p:cNvPr id="3" name="Content Placeholder 2"/>
          <p:cNvSpPr>
            <a:spLocks noGrp="1"/>
          </p:cNvSpPr>
          <p:nvPr>
            <p:ph idx="1"/>
          </p:nvPr>
        </p:nvSpPr>
        <p:spPr>
          <a:xfrm>
            <a:off x="1069848" y="2320412"/>
            <a:ext cx="10058400" cy="3851787"/>
          </a:xfrm>
        </p:spPr>
        <p:txBody>
          <a:bodyPr>
            <a:normAutofit/>
          </a:bodyPr>
          <a:lstStyle/>
          <a:p>
            <a:r>
              <a:rPr lang="en-US" dirty="0"/>
              <a:t>Wiping front to back</a:t>
            </a:r>
          </a:p>
          <a:p>
            <a:r>
              <a:rPr lang="en-US" dirty="0"/>
              <a:t>Frequent changes of cotton underpants</a:t>
            </a:r>
          </a:p>
          <a:p>
            <a:r>
              <a:rPr lang="en-US" dirty="0"/>
              <a:t>Avoid bubble baths, soaps, shampoo</a:t>
            </a:r>
          </a:p>
          <a:p>
            <a:r>
              <a:rPr lang="en-US" dirty="0"/>
              <a:t>Loose-fitting clothing</a:t>
            </a:r>
          </a:p>
          <a:p>
            <a:r>
              <a:rPr lang="en-US" dirty="0"/>
              <a:t>Urination with legs spread apart</a:t>
            </a:r>
          </a:p>
          <a:p>
            <a:r>
              <a:rPr lang="en-US" dirty="0"/>
              <a:t>Continue measures after symptoms improve</a:t>
            </a:r>
          </a:p>
          <a:p>
            <a:r>
              <a:rPr lang="en-US" b="1" dirty="0"/>
              <a:t>Warm water bath </a:t>
            </a:r>
          </a:p>
          <a:p>
            <a:r>
              <a:rPr lang="en-US" b="1" dirty="0"/>
              <a:t>Emollient</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0554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Infectious Causes</a:t>
            </a:r>
          </a:p>
        </p:txBody>
      </p:sp>
      <p:sp>
        <p:nvSpPr>
          <p:cNvPr id="6" name="Text Placeholder 5"/>
          <p:cNvSpPr>
            <a:spLocks noGrp="1"/>
          </p:cNvSpPr>
          <p:nvPr>
            <p:ph type="body" idx="1"/>
          </p:nvPr>
        </p:nvSpPr>
        <p:spPr/>
        <p:txBody>
          <a:bodyPr/>
          <a:lstStyle/>
          <a:p>
            <a:r>
              <a:rPr lang="en-US" dirty="0"/>
              <a:t>Streptococcus</a:t>
            </a:r>
          </a:p>
        </p:txBody>
      </p:sp>
      <p:sp>
        <p:nvSpPr>
          <p:cNvPr id="3" name="Content Placeholder 2"/>
          <p:cNvSpPr>
            <a:spLocks noGrp="1"/>
          </p:cNvSpPr>
          <p:nvPr>
            <p:ph sz="half" idx="2"/>
          </p:nvPr>
        </p:nvSpPr>
        <p:spPr/>
        <p:txBody>
          <a:bodyPr>
            <a:normAutofit/>
          </a:bodyPr>
          <a:lstStyle/>
          <a:p>
            <a:r>
              <a:rPr lang="en-US" dirty="0"/>
              <a:t>Severe watery discharge</a:t>
            </a:r>
          </a:p>
          <a:p>
            <a:r>
              <a:rPr lang="en-US" dirty="0"/>
              <a:t>Vulvar erythema</a:t>
            </a:r>
          </a:p>
          <a:p>
            <a:r>
              <a:rPr lang="en-US" dirty="0"/>
              <a:t>Lesions </a:t>
            </a:r>
          </a:p>
          <a:p>
            <a:r>
              <a:rPr lang="en-US" dirty="0"/>
              <a:t>Culture vulva and oropharynx</a:t>
            </a:r>
          </a:p>
          <a:p>
            <a:endParaRPr lang="en-US" dirty="0"/>
          </a:p>
          <a:p>
            <a:pPr lvl="1"/>
            <a:endParaRPr lang="en-US" dirty="0"/>
          </a:p>
          <a:p>
            <a:pPr lvl="2"/>
            <a:endParaRPr lang="en-US" dirty="0"/>
          </a:p>
        </p:txBody>
      </p:sp>
      <p:sp>
        <p:nvSpPr>
          <p:cNvPr id="7" name="Text Placeholder 6"/>
          <p:cNvSpPr>
            <a:spLocks noGrp="1"/>
          </p:cNvSpPr>
          <p:nvPr>
            <p:ph type="body" sz="quarter" idx="3"/>
          </p:nvPr>
        </p:nvSpPr>
        <p:spPr/>
        <p:txBody>
          <a:bodyPr/>
          <a:lstStyle/>
          <a:p>
            <a:r>
              <a:rPr lang="en-US" dirty="0"/>
              <a:t>Candidiasis</a:t>
            </a:r>
          </a:p>
        </p:txBody>
      </p:sp>
      <p:sp>
        <p:nvSpPr>
          <p:cNvPr id="8" name="Content Placeholder 7"/>
          <p:cNvSpPr>
            <a:spLocks noGrp="1"/>
          </p:cNvSpPr>
          <p:nvPr>
            <p:ph sz="quarter" idx="4"/>
          </p:nvPr>
        </p:nvSpPr>
        <p:spPr/>
        <p:txBody>
          <a:bodyPr>
            <a:normAutofit/>
          </a:bodyPr>
          <a:lstStyle/>
          <a:p>
            <a:pPr>
              <a:defRPr/>
            </a:pPr>
            <a:r>
              <a:rPr lang="en-US" dirty="0"/>
              <a:t>Normal flora 3-4% girls</a:t>
            </a:r>
          </a:p>
          <a:p>
            <a:pPr>
              <a:defRPr/>
            </a:pPr>
            <a:r>
              <a:rPr lang="en-US" dirty="0"/>
              <a:t>Estrogen dependent condition*</a:t>
            </a:r>
          </a:p>
          <a:p>
            <a:pPr>
              <a:defRPr/>
            </a:pPr>
            <a:r>
              <a:rPr lang="en-US" dirty="0"/>
              <a:t>Uncommon in pre-pubertal children unless</a:t>
            </a:r>
          </a:p>
          <a:p>
            <a:pPr lvl="1">
              <a:defRPr/>
            </a:pPr>
            <a:r>
              <a:rPr lang="en-US" dirty="0"/>
              <a:t>Recent antibiotics</a:t>
            </a:r>
          </a:p>
          <a:p>
            <a:pPr lvl="1">
              <a:defRPr/>
            </a:pPr>
            <a:r>
              <a:rPr lang="en-US" dirty="0"/>
              <a:t>Diabetes</a:t>
            </a:r>
          </a:p>
          <a:p>
            <a:pPr lvl="1">
              <a:defRPr/>
            </a:pPr>
            <a:r>
              <a:rPr lang="en-US" dirty="0"/>
              <a:t>Immunocompromised</a:t>
            </a:r>
          </a:p>
          <a:p>
            <a:pPr lvl="1">
              <a:defRPr/>
            </a:pPr>
            <a:r>
              <a:rPr lang="en-US" dirty="0"/>
              <a:t>Diapers </a:t>
            </a:r>
          </a:p>
        </p:txBody>
      </p:sp>
    </p:spTree>
    <p:extLst>
      <p:ext uri="{BB962C8B-B14F-4D97-AF65-F5344CB8AC3E}">
        <p14:creationId xmlns:p14="http://schemas.microsoft.com/office/powerpoint/2010/main" val="340752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Problem #2</a:t>
            </a:r>
          </a:p>
        </p:txBody>
      </p:sp>
      <p:pic>
        <p:nvPicPr>
          <p:cNvPr id="6" name="Picture 4" descr="lichen scl"/>
          <p:cNvPicPr>
            <a:picLocks noGrp="1" noChangeAspect="1" noChangeArrowheads="1"/>
          </p:cNvPicPr>
          <p:nvPr>
            <p:ph sz="half" idx="2"/>
          </p:nvPr>
        </p:nvPicPr>
        <p:blipFill rotWithShape="1">
          <a:blip r:embed="rId6" cstate="print">
            <a:extLst>
              <a:ext uri="{28A0092B-C50C-407E-A947-70E740481C1C}">
                <a14:useLocalDpi xmlns:a14="http://schemas.microsoft.com/office/drawing/2010/main" val="0"/>
              </a:ext>
            </a:extLst>
          </a:blip>
          <a:srcRect t="13707" r="2" b="28709"/>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1"/>
          </p:nvPr>
        </p:nvSpPr>
        <p:spPr>
          <a:xfrm>
            <a:off x="6496216" y="2320412"/>
            <a:ext cx="4632031" cy="3851787"/>
          </a:xfrm>
        </p:spPr>
        <p:txBody>
          <a:bodyPr vert="horz" lIns="91440" tIns="45720" rIns="91440" bIns="45720" rtlCol="0" anchor="ctr">
            <a:normAutofit/>
          </a:bodyPr>
          <a:lstStyle/>
          <a:p>
            <a:r>
              <a:rPr lang="en-US" dirty="0"/>
              <a:t>6 year old with vaginal itching, irritation and pain</a:t>
            </a:r>
          </a:p>
          <a:p>
            <a:r>
              <a:rPr lang="en-US" dirty="0"/>
              <a:t>Symptoms for several months</a:t>
            </a:r>
          </a:p>
          <a:p>
            <a:r>
              <a:rPr lang="en-US" dirty="0"/>
              <a:t>Occasional spotting</a:t>
            </a:r>
          </a:p>
          <a:p>
            <a:pPr marL="0"/>
            <a:endParaRPr lang="en-US"/>
          </a:p>
        </p:txBody>
      </p:sp>
      <p:sp>
        <p:nvSpPr>
          <p:cNvPr id="23" name="Oval 2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77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E3FE-245E-4099-9C46-7CAC61A4B53D}"/>
              </a:ext>
            </a:extLst>
          </p:cNvPr>
          <p:cNvSpPr>
            <a:spLocks noGrp="1"/>
          </p:cNvSpPr>
          <p:nvPr>
            <p:ph type="ctrTitle"/>
          </p:nvPr>
        </p:nvSpPr>
        <p:spPr/>
        <p:txBody>
          <a:bodyPr/>
          <a:lstStyle/>
          <a:p>
            <a:r>
              <a:rPr lang="en-US" dirty="0"/>
              <a:t>Periods, </a:t>
            </a:r>
            <a:r>
              <a:rPr lang="en-US" dirty="0" err="1"/>
              <a:t>pcos</a:t>
            </a:r>
            <a:r>
              <a:rPr lang="en-US" dirty="0"/>
              <a:t> &amp; prolapse, Oh My!</a:t>
            </a:r>
          </a:p>
        </p:txBody>
      </p:sp>
      <p:sp>
        <p:nvSpPr>
          <p:cNvPr id="3" name="Subtitle 2">
            <a:extLst>
              <a:ext uri="{FF2B5EF4-FFF2-40B4-BE49-F238E27FC236}">
                <a16:creationId xmlns:a16="http://schemas.microsoft.com/office/drawing/2014/main" id="{4408E29E-EC5B-4BDC-B1CE-5D76BC57ABF7}"/>
              </a:ext>
            </a:extLst>
          </p:cNvPr>
          <p:cNvSpPr>
            <a:spLocks noGrp="1"/>
          </p:cNvSpPr>
          <p:nvPr>
            <p:ph type="subTitle" idx="1"/>
          </p:nvPr>
        </p:nvSpPr>
        <p:spPr>
          <a:xfrm>
            <a:off x="860298" y="4398982"/>
            <a:ext cx="7559115" cy="1069848"/>
          </a:xfrm>
        </p:spPr>
        <p:txBody>
          <a:bodyPr>
            <a:normAutofit/>
          </a:bodyPr>
          <a:lstStyle/>
          <a:p>
            <a:r>
              <a:rPr lang="en-US" sz="2800" dirty="0"/>
              <a:t>An overview of common gynecologic complaints for pediatric &amp; adolescent girls</a:t>
            </a:r>
          </a:p>
          <a:p>
            <a:endParaRPr lang="en-US" sz="2800" dirty="0"/>
          </a:p>
        </p:txBody>
      </p:sp>
      <p:sp>
        <p:nvSpPr>
          <p:cNvPr id="4" name="TextBox 3">
            <a:extLst>
              <a:ext uri="{FF2B5EF4-FFF2-40B4-BE49-F238E27FC236}">
                <a16:creationId xmlns:a16="http://schemas.microsoft.com/office/drawing/2014/main" id="{0796766C-634C-401E-8837-907DA7E24E07}"/>
              </a:ext>
            </a:extLst>
          </p:cNvPr>
          <p:cNvSpPr txBox="1"/>
          <p:nvPr/>
        </p:nvSpPr>
        <p:spPr>
          <a:xfrm>
            <a:off x="860298" y="5425777"/>
            <a:ext cx="6187732" cy="1200329"/>
          </a:xfrm>
          <a:prstGeom prst="rect">
            <a:avLst/>
          </a:prstGeom>
          <a:noFill/>
        </p:spPr>
        <p:txBody>
          <a:bodyPr wrap="square" rtlCol="0">
            <a:spAutoFit/>
          </a:bodyPr>
          <a:lstStyle/>
          <a:p>
            <a:r>
              <a:rPr lang="en-US" dirty="0"/>
              <a:t>Rachel Casey, MD FACOG</a:t>
            </a:r>
          </a:p>
          <a:p>
            <a:r>
              <a:rPr lang="en-US" dirty="0"/>
              <a:t>Pediatric and Adolescent Gynecology</a:t>
            </a:r>
          </a:p>
          <a:p>
            <a:endParaRPr lang="en-US" dirty="0"/>
          </a:p>
          <a:p>
            <a:r>
              <a:rPr lang="en-US" dirty="0"/>
              <a:t>Northern Virginia Pediatric Society 2022</a:t>
            </a:r>
          </a:p>
        </p:txBody>
      </p:sp>
    </p:spTree>
    <p:extLst>
      <p:ext uri="{BB962C8B-B14F-4D97-AF65-F5344CB8AC3E}">
        <p14:creationId xmlns:p14="http://schemas.microsoft.com/office/powerpoint/2010/main" val="3966356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A085B82-0586-4E73-BF9F-0D9F62BC5FE4}"/>
              </a:ext>
            </a:extLst>
          </p:cNvPr>
          <p:cNvSpPr>
            <a:spLocks noGrp="1"/>
          </p:cNvSpPr>
          <p:nvPr>
            <p:ph type="title"/>
          </p:nvPr>
        </p:nvSpPr>
        <p:spPr>
          <a:xfrm>
            <a:off x="1069848" y="484632"/>
            <a:ext cx="10058400" cy="1609344"/>
          </a:xfrm>
        </p:spPr>
        <p:txBody>
          <a:bodyPr>
            <a:normAutofit/>
          </a:bodyPr>
          <a:lstStyle/>
          <a:p>
            <a:r>
              <a:rPr lang="en-US" dirty="0"/>
              <a:t>Lichen </a:t>
            </a:r>
            <a:r>
              <a:rPr lang="en-US" dirty="0" err="1"/>
              <a:t>sclerosus</a:t>
            </a:r>
            <a:endParaRPr lang="en-US" dirty="0"/>
          </a:p>
        </p:txBody>
      </p:sp>
      <p:sp>
        <p:nvSpPr>
          <p:cNvPr id="3" name="Content Placeholder 2"/>
          <p:cNvSpPr>
            <a:spLocks noGrp="1"/>
          </p:cNvSpPr>
          <p:nvPr>
            <p:ph idx="1"/>
          </p:nvPr>
        </p:nvSpPr>
        <p:spPr>
          <a:xfrm>
            <a:off x="1069848" y="2320412"/>
            <a:ext cx="10058400" cy="3851787"/>
          </a:xfrm>
        </p:spPr>
        <p:txBody>
          <a:bodyPr>
            <a:normAutofit/>
          </a:bodyPr>
          <a:lstStyle/>
          <a:p>
            <a:r>
              <a:rPr lang="en-US" sz="1500" dirty="0"/>
              <a:t>Presentation</a:t>
            </a:r>
          </a:p>
          <a:p>
            <a:pPr lvl="1"/>
            <a:r>
              <a:rPr lang="en-US" sz="1500" dirty="0"/>
              <a:t>Similar to vulvovaginitis</a:t>
            </a:r>
          </a:p>
          <a:p>
            <a:pPr lvl="1"/>
            <a:r>
              <a:rPr lang="en-US" sz="1500" dirty="0"/>
              <a:t>Itching, pain, dysuria</a:t>
            </a:r>
          </a:p>
          <a:p>
            <a:r>
              <a:rPr lang="en-US" sz="1500" dirty="0"/>
              <a:t>Exam</a:t>
            </a:r>
          </a:p>
          <a:p>
            <a:pPr lvl="1"/>
            <a:r>
              <a:rPr lang="en-US" sz="1500" dirty="0"/>
              <a:t>Hypopigmented skin in “figure of eight” pattern</a:t>
            </a:r>
          </a:p>
          <a:p>
            <a:pPr lvl="1"/>
            <a:r>
              <a:rPr lang="en-US" sz="1500" dirty="0"/>
              <a:t>Surrounding vulva and anus</a:t>
            </a:r>
          </a:p>
          <a:p>
            <a:pPr lvl="1"/>
            <a:r>
              <a:rPr lang="en-US" sz="1500" dirty="0"/>
              <a:t>May involve labia minora, majora, clitoris, introitus, perianal tissue</a:t>
            </a:r>
          </a:p>
          <a:p>
            <a:r>
              <a:rPr lang="en-US" sz="1500" dirty="0"/>
              <a:t>Treatment</a:t>
            </a:r>
          </a:p>
          <a:p>
            <a:pPr lvl="1"/>
            <a:r>
              <a:rPr lang="en-US" sz="1500" dirty="0"/>
              <a:t>Clobetasol ointment BID x 6 weeks then taper</a:t>
            </a:r>
          </a:p>
          <a:p>
            <a:pPr lvl="1"/>
            <a:r>
              <a:rPr lang="en-US" sz="1500" dirty="0"/>
              <a:t>Regular follow up due to recurrence</a:t>
            </a:r>
          </a:p>
          <a:p>
            <a:pPr lvl="1"/>
            <a:r>
              <a:rPr lang="en-US" sz="1500" dirty="0"/>
              <a:t>Skin abnormalities may persist but symptoms should improve</a:t>
            </a:r>
          </a:p>
          <a:p>
            <a:pPr lvl="1"/>
            <a:r>
              <a:rPr lang="en-US" sz="1500" dirty="0"/>
              <a:t>Typically improves after puberty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624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Lichen </a:t>
            </a:r>
            <a:r>
              <a:rPr lang="en-US" dirty="0" err="1"/>
              <a:t>Sclerosus</a:t>
            </a:r>
            <a:endParaRPr lang="en-US" dirty="0"/>
          </a:p>
        </p:txBody>
      </p:sp>
      <p:sp>
        <p:nvSpPr>
          <p:cNvPr id="3" name="Content Placeholder 2"/>
          <p:cNvSpPr>
            <a:spLocks noGrp="1"/>
          </p:cNvSpPr>
          <p:nvPr>
            <p:ph idx="1"/>
          </p:nvPr>
        </p:nvSpPr>
        <p:spPr>
          <a:xfrm>
            <a:off x="1069848" y="2320412"/>
            <a:ext cx="10058400" cy="3851787"/>
          </a:xfrm>
        </p:spPr>
        <p:txBody>
          <a:bodyPr>
            <a:normAutofit/>
          </a:bodyPr>
          <a:lstStyle/>
          <a:p>
            <a:r>
              <a:rPr lang="en-US" dirty="0"/>
              <a:t>Chronic inflammatory process of unclear etiology</a:t>
            </a:r>
          </a:p>
          <a:p>
            <a:r>
              <a:rPr lang="en-US" dirty="0"/>
              <a:t>Genetic, autoimmune factors</a:t>
            </a:r>
          </a:p>
          <a:p>
            <a:r>
              <a:rPr lang="en-US" dirty="0"/>
              <a:t>Most common in prepubertal girls and postmenopausal women</a:t>
            </a:r>
          </a:p>
          <a:p>
            <a:r>
              <a:rPr lang="en-US" dirty="0"/>
              <a:t>Prevalence in childhood 1:300-1000</a:t>
            </a:r>
          </a:p>
          <a:p>
            <a:r>
              <a:rPr lang="en-US" dirty="0"/>
              <a:t>7-15% of all vulvar LS is found in prepubertal girls</a:t>
            </a:r>
          </a:p>
          <a:p>
            <a:r>
              <a:rPr lang="en-US" dirty="0"/>
              <a:t>Progressive disease</a:t>
            </a:r>
          </a:p>
          <a:p>
            <a:pPr lvl="1"/>
            <a:r>
              <a:rPr lang="en-US" dirty="0"/>
              <a:t>May cause scarring and loss of normal architecture</a:t>
            </a:r>
          </a:p>
          <a:p>
            <a:pPr lvl="1"/>
            <a:r>
              <a:rPr lang="en-US" dirty="0"/>
              <a:t>Distorted appearing anatomy</a:t>
            </a:r>
          </a:p>
          <a:p>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8895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9" name="Oval 78">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0" name="Oval 79">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2" name="Rectangle 81">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8774E-D33F-402D-92B7-E179A30BCE5B}"/>
              </a:ext>
            </a:extLst>
          </p:cNvPr>
          <p:cNvSpPr>
            <a:spLocks noGrp="1"/>
          </p:cNvSpPr>
          <p:nvPr>
            <p:ph type="title"/>
          </p:nvPr>
        </p:nvSpPr>
        <p:spPr>
          <a:xfrm>
            <a:off x="255869" y="120396"/>
            <a:ext cx="6730277" cy="1609344"/>
          </a:xfrm>
          <a:ln>
            <a:noFill/>
          </a:ln>
        </p:spPr>
        <p:txBody>
          <a:bodyPr vert="horz" lIns="91440" tIns="45720" rIns="91440" bIns="45720" rtlCol="0" anchor="ctr">
            <a:normAutofit/>
          </a:bodyPr>
          <a:lstStyle/>
          <a:p>
            <a:r>
              <a:rPr lang="en-US" sz="4400" dirty="0"/>
              <a:t>Problem #3</a:t>
            </a:r>
          </a:p>
        </p:txBody>
      </p:sp>
      <p:pic>
        <p:nvPicPr>
          <p:cNvPr id="5" name="Content Placeholder 4">
            <a:extLst>
              <a:ext uri="{FF2B5EF4-FFF2-40B4-BE49-F238E27FC236}">
                <a16:creationId xmlns:a16="http://schemas.microsoft.com/office/drawing/2014/main" id="{F342034C-FC5E-4179-B545-D4CC6787B683}"/>
              </a:ext>
            </a:extLst>
          </p:cNvPr>
          <p:cNvPicPr>
            <a:picLocks noGrp="1" noChangeAspect="1"/>
          </p:cNvPicPr>
          <p:nvPr>
            <p:ph sz="half" idx="2"/>
          </p:nvPr>
        </p:nvPicPr>
        <p:blipFill rotWithShape="1">
          <a:blip r:embed="rId6"/>
          <a:srcRect r="13339" b="-2"/>
          <a:stretch/>
        </p:blipFill>
        <p:spPr>
          <a:xfrm>
            <a:off x="5506720" y="174700"/>
            <a:ext cx="5561930" cy="6482989"/>
          </a:xfrm>
          <a:prstGeom prst="rect">
            <a:avLst/>
          </a:prstGeom>
        </p:spPr>
      </p:pic>
      <p:sp>
        <p:nvSpPr>
          <p:cNvPr id="3" name="Content Placeholder 2">
            <a:extLst>
              <a:ext uri="{FF2B5EF4-FFF2-40B4-BE49-F238E27FC236}">
                <a16:creationId xmlns:a16="http://schemas.microsoft.com/office/drawing/2014/main" id="{74D775D8-3FC3-4358-B4DB-2FAE8872990A}"/>
              </a:ext>
            </a:extLst>
          </p:cNvPr>
          <p:cNvSpPr>
            <a:spLocks noGrp="1"/>
          </p:cNvSpPr>
          <p:nvPr>
            <p:ph sz="half" idx="1"/>
          </p:nvPr>
        </p:nvSpPr>
        <p:spPr>
          <a:xfrm>
            <a:off x="405027" y="1481917"/>
            <a:ext cx="6730276" cy="4050792"/>
          </a:xfrm>
        </p:spPr>
        <p:txBody>
          <a:bodyPr vert="horz" lIns="91440" tIns="45720" rIns="91440" bIns="45720" rtlCol="0">
            <a:normAutofit/>
          </a:bodyPr>
          <a:lstStyle/>
          <a:p>
            <a:r>
              <a:rPr lang="en-US" dirty="0"/>
              <a:t>6 year old</a:t>
            </a:r>
          </a:p>
          <a:p>
            <a:r>
              <a:rPr lang="en-US" dirty="0"/>
              <a:t>Vaginal bleeding</a:t>
            </a:r>
          </a:p>
          <a:p>
            <a:r>
              <a:rPr lang="en-US" dirty="0"/>
              <a:t>Denies vaginal or abdominal </a:t>
            </a:r>
          </a:p>
          <a:p>
            <a:pPr marL="0" indent="0">
              <a:buNone/>
            </a:pPr>
            <a:r>
              <a:rPr lang="en-US" dirty="0"/>
              <a:t>	symptoms</a:t>
            </a:r>
          </a:p>
          <a:p>
            <a:r>
              <a:rPr lang="en-US" dirty="0"/>
              <a:t>No associated trauma</a:t>
            </a:r>
          </a:p>
          <a:p>
            <a:r>
              <a:rPr lang="en-US" dirty="0"/>
              <a:t>No evidence of precocious </a:t>
            </a:r>
          </a:p>
          <a:p>
            <a:pPr marL="0" indent="0">
              <a:buNone/>
            </a:pPr>
            <a:r>
              <a:rPr lang="en-US" dirty="0"/>
              <a:t>	puberty</a:t>
            </a:r>
          </a:p>
          <a:p>
            <a:endParaRPr lang="en-US" dirty="0"/>
          </a:p>
        </p:txBody>
      </p:sp>
      <p:grpSp>
        <p:nvGrpSpPr>
          <p:cNvPr id="84" name="Group 83">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5" name="Oval 84">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6" name="Oval 85">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6788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8" name="Rectangle 1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Foreign Body</a:t>
            </a:r>
          </a:p>
        </p:txBody>
      </p:sp>
      <p:pic>
        <p:nvPicPr>
          <p:cNvPr id="6" name="Content Placeholder 5"/>
          <p:cNvPicPr>
            <a:picLocks noGrp="1" noChangeAspect="1"/>
          </p:cNvPicPr>
          <p:nvPr>
            <p:ph sz="half" idx="1"/>
          </p:nvPr>
        </p:nvPicPr>
        <p:blipFill rotWithShape="1">
          <a:blip r:embed="rId7">
            <a:extLst>
              <a:ext uri="{28A0092B-C50C-407E-A947-70E740481C1C}">
                <a14:useLocalDpi xmlns:a14="http://schemas.microsoft.com/office/drawing/2010/main" val="0"/>
              </a:ext>
            </a:extLst>
          </a:blip>
          <a:srcRect l="6541" r="2943" b="3"/>
          <a:stretch/>
        </p:blipFill>
        <p:spPr>
          <a:xfrm>
            <a:off x="1007196" y="2265037"/>
            <a:ext cx="5088800" cy="3907158"/>
          </a:xfrm>
          <a:prstGeom prst="rect">
            <a:avLst/>
          </a:prstGeom>
        </p:spPr>
      </p:pic>
      <p:sp>
        <p:nvSpPr>
          <p:cNvPr id="9" name="Content Placeholder 2"/>
          <p:cNvSpPr txBox="1">
            <a:spLocks/>
          </p:cNvSpPr>
          <p:nvPr/>
        </p:nvSpPr>
        <p:spPr>
          <a:xfrm>
            <a:off x="6490121" y="2078996"/>
            <a:ext cx="4632031" cy="3851787"/>
          </a:xfrm>
          <a:prstGeom prst="rect">
            <a:avLst/>
          </a:prstGeom>
        </p:spPr>
        <p:txBody>
          <a:bodyPr vert="horz" lIns="91440" tIns="45720" rIns="91440" bIns="45720" rtlCol="0" anchor="ctr">
            <a:normAutofit/>
          </a:bodyPr>
          <a:lstStyle>
            <a:lvl1pPr marL="274320" indent="-274320" algn="l" rtl="0" eaLnBrk="1" latinLnBrk="0" hangingPunct="1">
              <a:spcBef>
                <a:spcPct val="20000"/>
              </a:spcBef>
              <a:buClr>
                <a:schemeClr val="accent1"/>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indent="-182880" defTabSz="914400">
              <a:lnSpc>
                <a:spcPct val="90000"/>
              </a:lnSpc>
              <a:buClr>
                <a:schemeClr val="accent1">
                  <a:lumMod val="75000"/>
                </a:schemeClr>
              </a:buClr>
              <a:buFont typeface="Wingdings" pitchFamily="2" charset="2"/>
              <a:buChar char="§"/>
            </a:pPr>
            <a:r>
              <a:rPr lang="en-US" dirty="0"/>
              <a:t>Presentation</a:t>
            </a:r>
          </a:p>
          <a:p>
            <a:pPr lvl="1" indent="-182880" defTabSz="914400">
              <a:lnSpc>
                <a:spcPct val="90000"/>
              </a:lnSpc>
              <a:buClr>
                <a:schemeClr val="accent1">
                  <a:lumMod val="75000"/>
                </a:schemeClr>
              </a:buClr>
              <a:buFont typeface="Wingdings" pitchFamily="2" charset="2"/>
              <a:buChar char="§"/>
            </a:pPr>
            <a:r>
              <a:rPr lang="en-US" dirty="0"/>
              <a:t>Painless intermittent vaginal bleeding, foul discharge</a:t>
            </a:r>
          </a:p>
          <a:p>
            <a:pPr indent="-182880" defTabSz="914400">
              <a:lnSpc>
                <a:spcPct val="90000"/>
              </a:lnSpc>
              <a:buClr>
                <a:schemeClr val="accent1">
                  <a:lumMod val="75000"/>
                </a:schemeClr>
              </a:buClr>
              <a:buFont typeface="Wingdings" pitchFamily="2" charset="2"/>
              <a:buChar char="§"/>
            </a:pPr>
            <a:r>
              <a:rPr lang="en-US" dirty="0"/>
              <a:t>Exam</a:t>
            </a:r>
          </a:p>
          <a:p>
            <a:pPr lvl="1" indent="-182880" defTabSz="914400">
              <a:lnSpc>
                <a:spcPct val="90000"/>
              </a:lnSpc>
              <a:buClr>
                <a:schemeClr val="accent1">
                  <a:lumMod val="75000"/>
                </a:schemeClr>
              </a:buClr>
              <a:buFont typeface="Wingdings" pitchFamily="2" charset="2"/>
              <a:buChar char="§"/>
            </a:pPr>
            <a:r>
              <a:rPr lang="en-US" dirty="0"/>
              <a:t>GU exam may reveal foreign object</a:t>
            </a:r>
          </a:p>
          <a:p>
            <a:pPr indent="-182880" defTabSz="914400">
              <a:lnSpc>
                <a:spcPct val="90000"/>
              </a:lnSpc>
              <a:buClr>
                <a:schemeClr val="accent1">
                  <a:lumMod val="75000"/>
                </a:schemeClr>
              </a:buClr>
              <a:buFont typeface="Wingdings" pitchFamily="2" charset="2"/>
              <a:buChar char="§"/>
            </a:pPr>
            <a:r>
              <a:rPr lang="en-US" dirty="0"/>
              <a:t>Treatment</a:t>
            </a:r>
          </a:p>
          <a:p>
            <a:pPr lvl="1" indent="-182880" defTabSz="914400">
              <a:lnSpc>
                <a:spcPct val="90000"/>
              </a:lnSpc>
              <a:buClr>
                <a:schemeClr val="accent1">
                  <a:lumMod val="75000"/>
                </a:schemeClr>
              </a:buClr>
              <a:buFont typeface="Wingdings" pitchFamily="2" charset="2"/>
              <a:buChar char="§"/>
            </a:pPr>
            <a:r>
              <a:rPr lang="en-US" dirty="0"/>
              <a:t>Vaginal irrigation</a:t>
            </a:r>
          </a:p>
          <a:p>
            <a:pPr lvl="1" indent="-182880" defTabSz="914400">
              <a:lnSpc>
                <a:spcPct val="90000"/>
              </a:lnSpc>
              <a:buClr>
                <a:schemeClr val="accent1">
                  <a:lumMod val="75000"/>
                </a:schemeClr>
              </a:buClr>
              <a:buSzPct val="85000"/>
              <a:buFont typeface="Wingdings" pitchFamily="2" charset="2"/>
              <a:buChar char="§"/>
            </a:pPr>
            <a:r>
              <a:rPr lang="en-US" dirty="0"/>
              <a:t>Exam under anesthesia</a:t>
            </a:r>
          </a:p>
        </p:txBody>
      </p:sp>
      <p:sp>
        <p:nvSpPr>
          <p:cNvPr id="26" name="Oval 2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25184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Rectangle 14">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2280" y="484632"/>
            <a:ext cx="6743844" cy="1609344"/>
          </a:xfrm>
        </p:spPr>
        <p:txBody>
          <a:bodyPr vert="horz" lIns="91440" tIns="45720" rIns="91440" bIns="45720" rtlCol="0" anchor="ctr">
            <a:normAutofit/>
          </a:bodyPr>
          <a:lstStyle/>
          <a:p>
            <a:r>
              <a:rPr lang="en-US" sz="4800"/>
              <a:t>Urethral Prolapse</a:t>
            </a:r>
          </a:p>
        </p:txBody>
      </p:sp>
      <p:sp>
        <p:nvSpPr>
          <p:cNvPr id="5" name="Content Placeholder 4"/>
          <p:cNvSpPr>
            <a:spLocks noGrp="1"/>
          </p:cNvSpPr>
          <p:nvPr>
            <p:ph sz="half" idx="2"/>
          </p:nvPr>
        </p:nvSpPr>
        <p:spPr>
          <a:xfrm>
            <a:off x="382279" y="2121408"/>
            <a:ext cx="6743845" cy="4050792"/>
          </a:xfrm>
        </p:spPr>
        <p:txBody>
          <a:bodyPr vert="horz" lIns="91440" tIns="45720" rIns="91440" bIns="45720" rtlCol="0">
            <a:normAutofit/>
          </a:bodyPr>
          <a:lstStyle/>
          <a:p>
            <a:r>
              <a:rPr lang="en-US" sz="1800"/>
              <a:t>Presentation</a:t>
            </a:r>
          </a:p>
          <a:p>
            <a:pPr lvl="1"/>
            <a:r>
              <a:rPr lang="en-US" dirty="0"/>
              <a:t>Painless vaginal bleeding</a:t>
            </a:r>
          </a:p>
          <a:p>
            <a:pPr lvl="1"/>
            <a:r>
              <a:rPr lang="en-US" dirty="0"/>
              <a:t>Ages 5-8 years old</a:t>
            </a:r>
          </a:p>
          <a:p>
            <a:pPr lvl="1"/>
            <a:r>
              <a:rPr lang="en-US" dirty="0"/>
              <a:t>Common in prepubertal and postmenopausal women</a:t>
            </a:r>
          </a:p>
          <a:p>
            <a:r>
              <a:rPr lang="en-US" sz="1800"/>
              <a:t>Exam</a:t>
            </a:r>
          </a:p>
          <a:p>
            <a:pPr lvl="1"/>
            <a:r>
              <a:rPr lang="en-US" dirty="0"/>
              <a:t>Circular red or blue protrusion, may obscure vagina</a:t>
            </a:r>
          </a:p>
          <a:p>
            <a:r>
              <a:rPr lang="en-US" sz="1800"/>
              <a:t>Treatment</a:t>
            </a:r>
          </a:p>
          <a:p>
            <a:pPr lvl="1"/>
            <a:r>
              <a:rPr lang="en-US" dirty="0"/>
              <a:t>Topical estrogen if symptomatic</a:t>
            </a:r>
          </a:p>
          <a:p>
            <a:pPr lvl="1"/>
            <a:r>
              <a:rPr lang="en-US" dirty="0"/>
              <a:t>Treat case of </a:t>
            </a:r>
            <a:r>
              <a:rPr lang="en-US"/>
              <a:t>valsalva</a:t>
            </a:r>
            <a:endParaRPr lang="en-US" dirty="0"/>
          </a:p>
          <a:p>
            <a:pPr lvl="1"/>
            <a:r>
              <a:rPr lang="en-US" dirty="0"/>
              <a:t>Surgery rarely required</a:t>
            </a:r>
          </a:p>
        </p:txBody>
      </p:sp>
      <p:pic>
        <p:nvPicPr>
          <p:cNvPr id="6" name="Content Placeholder 5"/>
          <p:cNvPicPr>
            <a:picLocks noGrp="1" noChangeAspect="1"/>
          </p:cNvPicPr>
          <p:nvPr>
            <p:ph sz="half" idx="1"/>
          </p:nvPr>
        </p:nvPicPr>
        <p:blipFill rotWithShape="1">
          <a:blip r:embed="rId7">
            <a:extLst>
              <a:ext uri="{28A0092B-C50C-407E-A947-70E740481C1C}">
                <a14:useLocalDpi xmlns:a14="http://schemas.microsoft.com/office/drawing/2010/main" val="0"/>
              </a:ext>
            </a:extLst>
          </a:blip>
          <a:srcRect r="-1" b="6281"/>
          <a:stretch/>
        </p:blipFill>
        <p:spPr>
          <a:xfrm>
            <a:off x="7545274" y="10"/>
            <a:ext cx="4646726" cy="6857990"/>
          </a:xfrm>
          <a:prstGeom prst="rect">
            <a:avLst/>
          </a:prstGeom>
        </p:spPr>
      </p:pic>
      <p:grpSp>
        <p:nvGrpSpPr>
          <p:cNvPr id="17" name="Group 16">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58037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2280" y="484632"/>
            <a:ext cx="6743844" cy="1609344"/>
          </a:xfrm>
        </p:spPr>
        <p:txBody>
          <a:bodyPr vert="horz" lIns="91440" tIns="45720" rIns="91440" bIns="45720" rtlCol="0" anchor="ctr">
            <a:normAutofit/>
          </a:bodyPr>
          <a:lstStyle/>
          <a:p>
            <a:r>
              <a:rPr lang="en-US" sz="4800"/>
              <a:t>Traumatic Injury</a:t>
            </a:r>
          </a:p>
        </p:txBody>
      </p:sp>
      <p:sp>
        <p:nvSpPr>
          <p:cNvPr id="4" name="Content Placeholder 3"/>
          <p:cNvSpPr>
            <a:spLocks noGrp="1"/>
          </p:cNvSpPr>
          <p:nvPr>
            <p:ph sz="half" idx="2"/>
          </p:nvPr>
        </p:nvSpPr>
        <p:spPr>
          <a:xfrm>
            <a:off x="382279" y="2121408"/>
            <a:ext cx="6743845" cy="4050792"/>
          </a:xfrm>
        </p:spPr>
        <p:txBody>
          <a:bodyPr vert="horz" lIns="91440" tIns="45720" rIns="91440" bIns="45720" rtlCol="0">
            <a:normAutofit/>
          </a:bodyPr>
          <a:lstStyle/>
          <a:p>
            <a:r>
              <a:rPr lang="en-US" sz="1800"/>
              <a:t>Presentation</a:t>
            </a:r>
          </a:p>
          <a:p>
            <a:pPr lvl="1"/>
            <a:r>
              <a:rPr lang="en-US" dirty="0"/>
              <a:t>Following direct trauma</a:t>
            </a:r>
          </a:p>
          <a:p>
            <a:pPr lvl="1"/>
            <a:r>
              <a:rPr lang="en-US" dirty="0"/>
              <a:t>Story and injury align</a:t>
            </a:r>
          </a:p>
          <a:p>
            <a:r>
              <a:rPr lang="en-US" sz="1800"/>
              <a:t>Exam</a:t>
            </a:r>
          </a:p>
          <a:p>
            <a:pPr lvl="1"/>
            <a:r>
              <a:rPr lang="en-US" dirty="0"/>
              <a:t>Laceration, ecchymosis, possible hematoma</a:t>
            </a:r>
          </a:p>
          <a:p>
            <a:r>
              <a:rPr lang="en-US" sz="1800"/>
              <a:t>Treatment</a:t>
            </a:r>
          </a:p>
          <a:p>
            <a:pPr lvl="1"/>
            <a:r>
              <a:rPr lang="en-US" dirty="0"/>
              <a:t>Expectant management</a:t>
            </a:r>
          </a:p>
          <a:p>
            <a:pPr lvl="1"/>
            <a:r>
              <a:rPr lang="en-US" dirty="0"/>
              <a:t>Exam under anesthesia and surgical repair</a:t>
            </a:r>
          </a:p>
        </p:txBody>
      </p:sp>
      <p:pic>
        <p:nvPicPr>
          <p:cNvPr id="5" name="Content Placeholder 4" descr="trauma 009"/>
          <p:cNvPicPr>
            <a:picLocks noGrp="1" noChangeAspect="1" noChangeArrowheads="1"/>
          </p:cNvPicPr>
          <p:nvPr>
            <p:ph sz="half" idx="1"/>
          </p:nvPr>
        </p:nvPicPr>
        <p:blipFill rotWithShape="1">
          <a:blip r:embed="rId7" cstate="print">
            <a:extLst>
              <a:ext uri="{28A0092B-C50C-407E-A947-70E740481C1C}">
                <a14:useLocalDpi xmlns:a14="http://schemas.microsoft.com/office/drawing/2010/main" val="0"/>
              </a:ext>
            </a:extLst>
          </a:blip>
          <a:srcRect l="32160" r="17023"/>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9518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Abuse</a:t>
            </a:r>
          </a:p>
        </p:txBody>
      </p:sp>
      <p:sp>
        <p:nvSpPr>
          <p:cNvPr id="3" name="Text Placeholder 2"/>
          <p:cNvSpPr>
            <a:spLocks noGrp="1"/>
          </p:cNvSpPr>
          <p:nvPr>
            <p:ph type="body" idx="1"/>
          </p:nvPr>
        </p:nvSpPr>
        <p:spPr/>
        <p:txBody>
          <a:bodyPr/>
          <a:lstStyle/>
          <a:p>
            <a:r>
              <a:rPr lang="en-US" dirty="0"/>
              <a:t>Initial Exam</a:t>
            </a:r>
          </a:p>
        </p:txBody>
      </p:sp>
      <p:pic>
        <p:nvPicPr>
          <p:cNvPr id="4" name="Content Placeholder 3" descr="Pg447_plate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1523300" y="2743200"/>
            <a:ext cx="3847912" cy="3292475"/>
          </a:xfr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3"/>
          </p:nvPr>
        </p:nvSpPr>
        <p:spPr/>
        <p:txBody>
          <a:bodyPr/>
          <a:lstStyle/>
          <a:p>
            <a:r>
              <a:rPr lang="en-US" dirty="0"/>
              <a:t>10 days later</a:t>
            </a:r>
          </a:p>
        </p:txBody>
      </p:sp>
      <p:pic>
        <p:nvPicPr>
          <p:cNvPr id="6" name="Picture 4" descr="Pg447_plate10"/>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a:xfrm>
            <a:off x="6869311" y="2743200"/>
            <a:ext cx="3744515" cy="32924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83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Sexual Assault</a:t>
            </a:r>
          </a:p>
        </p:txBody>
      </p:sp>
      <p:sp>
        <p:nvSpPr>
          <p:cNvPr id="6" name="Content Placeholder 5"/>
          <p:cNvSpPr>
            <a:spLocks noGrp="1"/>
          </p:cNvSpPr>
          <p:nvPr>
            <p:ph idx="1"/>
          </p:nvPr>
        </p:nvSpPr>
        <p:spPr/>
        <p:txBody>
          <a:bodyPr>
            <a:normAutofit fontScale="92500" lnSpcReduction="10000"/>
          </a:bodyPr>
          <a:lstStyle/>
          <a:p>
            <a:r>
              <a:rPr lang="en-US" dirty="0"/>
              <a:t>Sexual Assault Nurse Examiners (SANE)</a:t>
            </a:r>
          </a:p>
          <a:p>
            <a:r>
              <a:rPr lang="en-US" dirty="0"/>
              <a:t>Referral FACT</a:t>
            </a:r>
          </a:p>
          <a:p>
            <a:r>
              <a:rPr lang="en-US" dirty="0"/>
              <a:t>Exam most productive within 72 hours</a:t>
            </a:r>
          </a:p>
          <a:p>
            <a:r>
              <a:rPr lang="en-US" dirty="0"/>
              <a:t>Testing/exam</a:t>
            </a:r>
          </a:p>
          <a:p>
            <a:pPr lvl="1"/>
            <a:r>
              <a:rPr lang="en-US" dirty="0"/>
              <a:t>Gonorrhea, chlamydia, trichomonas, RPR, HIV</a:t>
            </a:r>
          </a:p>
          <a:p>
            <a:pPr lvl="1"/>
            <a:r>
              <a:rPr lang="en-US" b="1" dirty="0"/>
              <a:t>A normal exam does not rule out sexual abuse/assault</a:t>
            </a:r>
          </a:p>
          <a:p>
            <a:r>
              <a:rPr lang="en-US" sz="2800" dirty="0"/>
              <a:t>Treatment</a:t>
            </a:r>
            <a:endParaRPr lang="en-US" sz="2300" dirty="0"/>
          </a:p>
          <a:p>
            <a:pPr lvl="1"/>
            <a:r>
              <a:rPr lang="en-US" sz="2300" dirty="0"/>
              <a:t>HIV </a:t>
            </a:r>
            <a:r>
              <a:rPr lang="en-US" sz="2300" dirty="0" err="1"/>
              <a:t>postexposure</a:t>
            </a:r>
            <a:r>
              <a:rPr lang="en-US" sz="2300" dirty="0"/>
              <a:t> prophylaxis</a:t>
            </a:r>
          </a:p>
          <a:p>
            <a:pPr lvl="1"/>
            <a:r>
              <a:rPr lang="en-US" sz="2300" dirty="0"/>
              <a:t>Gonorrhea/Chlamydia</a:t>
            </a:r>
          </a:p>
          <a:p>
            <a:pPr lvl="2"/>
            <a:r>
              <a:rPr lang="en-US" sz="2100" dirty="0"/>
              <a:t>Prepubertal – if positive result</a:t>
            </a:r>
          </a:p>
          <a:p>
            <a:pPr lvl="2"/>
            <a:r>
              <a:rPr lang="en-US" sz="2100" dirty="0"/>
              <a:t>Pubertal - prophylaxis</a:t>
            </a:r>
          </a:p>
          <a:p>
            <a:pPr marL="0" indent="0">
              <a:buNone/>
            </a:pPr>
            <a:endParaRPr lang="en-US" dirty="0"/>
          </a:p>
        </p:txBody>
      </p:sp>
    </p:spTree>
    <p:extLst>
      <p:ext uri="{BB962C8B-B14F-4D97-AF65-F5344CB8AC3E}">
        <p14:creationId xmlns:p14="http://schemas.microsoft.com/office/powerpoint/2010/main" val="277315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 Placeholder 4">
            <a:extLst>
              <a:ext uri="{FF2B5EF4-FFF2-40B4-BE49-F238E27FC236}">
                <a16:creationId xmlns:a16="http://schemas.microsoft.com/office/drawing/2014/main" id="{35457EAC-70B5-4DBF-94D0-1E5D7C01B643}"/>
              </a:ext>
            </a:extLst>
          </p:cNvPr>
          <p:cNvSpPr>
            <a:spLocks noGrp="1"/>
          </p:cNvSpPr>
          <p:nvPr>
            <p:ph type="body" idx="1"/>
          </p:nvPr>
        </p:nvSpPr>
        <p:spPr>
          <a:xfrm>
            <a:off x="7937524" y="2064730"/>
            <a:ext cx="2942706" cy="2728536"/>
          </a:xfrm>
        </p:spPr>
        <p:txBody>
          <a:bodyPr vert="horz" lIns="91440" tIns="45720" rIns="91440" bIns="45720" rtlCol="0" anchor="ctr">
            <a:normAutofit/>
          </a:bodyPr>
          <a:lstStyle/>
          <a:p>
            <a:endParaRPr lang="en-US" sz="2800" dirty="0">
              <a:solidFill>
                <a:schemeClr val="tx2"/>
              </a:solidFill>
            </a:endParaRPr>
          </a:p>
        </p:txBody>
      </p:sp>
      <p:grpSp>
        <p:nvGrpSpPr>
          <p:cNvPr id="22" name="Group 21">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23" name="Oval 22">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tle 3">
            <a:extLst>
              <a:ext uri="{FF2B5EF4-FFF2-40B4-BE49-F238E27FC236}">
                <a16:creationId xmlns:a16="http://schemas.microsoft.com/office/drawing/2014/main" id="{D9FD313D-A866-41DB-B84B-13488847DC04}"/>
              </a:ext>
            </a:extLst>
          </p:cNvPr>
          <p:cNvSpPr>
            <a:spLocks noGrp="1"/>
          </p:cNvSpPr>
          <p:nvPr>
            <p:ph type="title"/>
          </p:nvPr>
        </p:nvSpPr>
        <p:spPr>
          <a:xfrm>
            <a:off x="1717507" y="1316890"/>
            <a:ext cx="4606394" cy="4224216"/>
          </a:xfrm>
        </p:spPr>
        <p:txBody>
          <a:bodyPr vert="horz" lIns="91440" tIns="45720" rIns="91440" bIns="45720" rtlCol="0" anchor="ctr">
            <a:normAutofit/>
          </a:bodyPr>
          <a:lstStyle/>
          <a:p>
            <a:pPr algn="ctr"/>
            <a:r>
              <a:rPr lang="en-US" sz="6000">
                <a:solidFill>
                  <a:srgbClr val="FFFFFF"/>
                </a:solidFill>
              </a:rPr>
              <a:t>Part 2: </a:t>
            </a:r>
            <a:br>
              <a:rPr lang="en-US" sz="6000">
                <a:solidFill>
                  <a:srgbClr val="FFFFFF"/>
                </a:solidFill>
              </a:rPr>
            </a:br>
            <a:r>
              <a:rPr lang="en-US" sz="6000">
                <a:solidFill>
                  <a:srgbClr val="FFFFFF"/>
                </a:solidFill>
              </a:rPr>
              <a:t>Period problems</a:t>
            </a:r>
          </a:p>
        </p:txBody>
      </p:sp>
      <p:sp>
        <p:nvSpPr>
          <p:cNvPr id="26" name="Rectangle 25">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680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8000">
                <a:blipFill dpi="0" rotWithShape="1">
                  <a:blip r:embed="rId3"/>
                  <a:srcRect/>
                  <a:tile tx="6350" ty="-127000" sx="65000" sy="64000" flip="none" algn="tl"/>
                </a:blipFill>
              </a:rPr>
              <a:t>What is normal?</a:t>
            </a:r>
          </a:p>
        </p:txBody>
      </p:sp>
      <p:pic>
        <p:nvPicPr>
          <p:cNvPr id="5" name="Picture 4">
            <a:extLst>
              <a:ext uri="{FF2B5EF4-FFF2-40B4-BE49-F238E27FC236}">
                <a16:creationId xmlns:a16="http://schemas.microsoft.com/office/drawing/2014/main" id="{E1D2784D-08B7-436D-A6AD-1A4D3481569B}"/>
              </a:ext>
            </a:extLst>
          </p:cNvPr>
          <p:cNvPicPr>
            <a:picLocks noChangeAspect="1"/>
          </p:cNvPicPr>
          <p:nvPr/>
        </p:nvPicPr>
        <p:blipFill>
          <a:blip r:embed="rId4"/>
          <a:stretch>
            <a:fillRect/>
          </a:stretch>
        </p:blipFill>
        <p:spPr>
          <a:xfrm>
            <a:off x="1048174" y="376006"/>
            <a:ext cx="4600151" cy="610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CEBB-8B35-47D7-B26D-19492F55F9EA}"/>
              </a:ext>
            </a:extLst>
          </p:cNvPr>
          <p:cNvSpPr>
            <a:spLocks noGrp="1"/>
          </p:cNvSpPr>
          <p:nvPr>
            <p:ph type="title"/>
          </p:nvPr>
        </p:nvSpPr>
        <p:spPr>
          <a:xfrm>
            <a:off x="1069848" y="484632"/>
            <a:ext cx="10058400" cy="1609344"/>
          </a:xfrm>
        </p:spPr>
        <p:txBody>
          <a:bodyPr>
            <a:normAutofit/>
          </a:bodyPr>
          <a:lstStyle/>
          <a:p>
            <a:r>
              <a:rPr lang="en-US" dirty="0"/>
              <a:t>Learning objectives</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96BF2CF-DCA4-C201-5367-0BDF0F1E3847}"/>
              </a:ext>
            </a:extLst>
          </p:cNvPr>
          <p:cNvGraphicFramePr>
            <a:graphicFrameLocks noGrp="1"/>
          </p:cNvGraphicFramePr>
          <p:nvPr>
            <p:ph idx="1"/>
            <p:extLst>
              <p:ext uri="{D42A27DB-BD31-4B8C-83A1-F6EECF244321}">
                <p14:modId xmlns:p14="http://schemas.microsoft.com/office/powerpoint/2010/main" val="365856143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6040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womens-health-issues-767837"/>
          <p:cNvPicPr>
            <a:picLocks noChangeAspect="1" noChangeArrowheads="1"/>
          </p:cNvPicPr>
          <p:nvPr/>
        </p:nvPicPr>
        <p:blipFill>
          <a:blip r:embed="rId3" cstate="print"/>
          <a:stretch>
            <a:fillRect/>
          </a:stretch>
        </p:blipFill>
        <p:spPr bwMode="auto">
          <a:xfrm>
            <a:off x="3186379" y="45720"/>
            <a:ext cx="5819241" cy="676656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668" y="388620"/>
            <a:ext cx="9114263" cy="1143000"/>
          </a:xfrm>
        </p:spPr>
        <p:txBody>
          <a:bodyPr>
            <a:normAutofit fontScale="90000"/>
          </a:bodyPr>
          <a:lstStyle/>
          <a:p>
            <a:pPr algn="ctr"/>
            <a:r>
              <a:rPr lang="en-US" dirty="0">
                <a:solidFill>
                  <a:schemeClr val="accent4"/>
                </a:solidFill>
              </a:rPr>
              <a:t>Menstrual Patterns in Adolescence</a:t>
            </a:r>
          </a:p>
        </p:txBody>
      </p:sp>
      <p:graphicFrame>
        <p:nvGraphicFramePr>
          <p:cNvPr id="6" name="Content Placeholder 5"/>
          <p:cNvGraphicFramePr>
            <a:graphicFrameLocks noGrp="1"/>
          </p:cNvGraphicFramePr>
          <p:nvPr>
            <p:ph idx="1"/>
          </p:nvPr>
        </p:nvGraphicFramePr>
        <p:xfrm>
          <a:off x="1904999" y="2316480"/>
          <a:ext cx="8229600" cy="22250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gridSpan="2">
                  <a:txBody>
                    <a:bodyPr/>
                    <a:lstStyle/>
                    <a:p>
                      <a:pPr algn="ctr"/>
                      <a:r>
                        <a:rPr lang="en-US" dirty="0"/>
                        <a:t>Normal Menstrual Cycles</a:t>
                      </a:r>
                      <a:r>
                        <a:rPr lang="en-US" baseline="0" dirty="0"/>
                        <a:t> in Young Females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Menarche (median age)</a:t>
                      </a:r>
                    </a:p>
                  </a:txBody>
                  <a:tcPr/>
                </a:tc>
                <a:tc>
                  <a:txBody>
                    <a:bodyPr/>
                    <a:lstStyle/>
                    <a:p>
                      <a:r>
                        <a:rPr lang="en-US" dirty="0"/>
                        <a:t>12.43</a:t>
                      </a:r>
                    </a:p>
                  </a:txBody>
                  <a:tcPr/>
                </a:tc>
                <a:extLst>
                  <a:ext uri="{0D108BD9-81ED-4DB2-BD59-A6C34878D82A}">
                    <a16:rowId xmlns:a16="http://schemas.microsoft.com/office/drawing/2014/main" val="10001"/>
                  </a:ext>
                </a:extLst>
              </a:tr>
              <a:tr h="370840">
                <a:tc>
                  <a:txBody>
                    <a:bodyPr/>
                    <a:lstStyle/>
                    <a:p>
                      <a:r>
                        <a:rPr lang="en-US" dirty="0"/>
                        <a:t>Mean</a:t>
                      </a:r>
                      <a:r>
                        <a:rPr lang="en-US" baseline="0" dirty="0"/>
                        <a:t> cycle interval</a:t>
                      </a:r>
                      <a:endParaRPr lang="en-US" dirty="0"/>
                    </a:p>
                  </a:txBody>
                  <a:tcPr/>
                </a:tc>
                <a:tc>
                  <a:txBody>
                    <a:bodyPr/>
                    <a:lstStyle/>
                    <a:p>
                      <a:r>
                        <a:rPr lang="en-US" dirty="0"/>
                        <a:t>32.2 days</a:t>
                      </a:r>
                    </a:p>
                  </a:txBody>
                  <a:tcPr/>
                </a:tc>
                <a:extLst>
                  <a:ext uri="{0D108BD9-81ED-4DB2-BD59-A6C34878D82A}">
                    <a16:rowId xmlns:a16="http://schemas.microsoft.com/office/drawing/2014/main" val="10002"/>
                  </a:ext>
                </a:extLst>
              </a:tr>
              <a:tr h="370840">
                <a:tc>
                  <a:txBody>
                    <a:bodyPr/>
                    <a:lstStyle/>
                    <a:p>
                      <a:r>
                        <a:rPr lang="en-US" dirty="0"/>
                        <a:t>Menstrual cycle interval range</a:t>
                      </a:r>
                    </a:p>
                  </a:txBody>
                  <a:tcPr/>
                </a:tc>
                <a:tc>
                  <a:txBody>
                    <a:bodyPr/>
                    <a:lstStyle/>
                    <a:p>
                      <a:r>
                        <a:rPr lang="en-US" dirty="0"/>
                        <a:t>21-45 days</a:t>
                      </a:r>
                    </a:p>
                  </a:txBody>
                  <a:tcPr/>
                </a:tc>
                <a:extLst>
                  <a:ext uri="{0D108BD9-81ED-4DB2-BD59-A6C34878D82A}">
                    <a16:rowId xmlns:a16="http://schemas.microsoft.com/office/drawing/2014/main" val="10003"/>
                  </a:ext>
                </a:extLst>
              </a:tr>
              <a:tr h="370840">
                <a:tc>
                  <a:txBody>
                    <a:bodyPr/>
                    <a:lstStyle/>
                    <a:p>
                      <a:r>
                        <a:rPr lang="en-US" dirty="0"/>
                        <a:t>Menstrual flow</a:t>
                      </a:r>
                      <a:r>
                        <a:rPr lang="en-US" baseline="0" dirty="0"/>
                        <a:t> length</a:t>
                      </a:r>
                      <a:endParaRPr lang="en-US" dirty="0"/>
                    </a:p>
                  </a:txBody>
                  <a:tcPr/>
                </a:tc>
                <a:tc>
                  <a:txBody>
                    <a:bodyPr/>
                    <a:lstStyle/>
                    <a:p>
                      <a:r>
                        <a:rPr lang="en-US" dirty="0"/>
                        <a:t>7 days or less</a:t>
                      </a:r>
                    </a:p>
                  </a:txBody>
                  <a:tcPr/>
                </a:tc>
                <a:extLst>
                  <a:ext uri="{0D108BD9-81ED-4DB2-BD59-A6C34878D82A}">
                    <a16:rowId xmlns:a16="http://schemas.microsoft.com/office/drawing/2014/main" val="10004"/>
                  </a:ext>
                </a:extLst>
              </a:tr>
              <a:tr h="370840">
                <a:tc>
                  <a:txBody>
                    <a:bodyPr/>
                    <a:lstStyle/>
                    <a:p>
                      <a:r>
                        <a:rPr lang="en-US" dirty="0"/>
                        <a:t>Menstrual product use</a:t>
                      </a:r>
                    </a:p>
                  </a:txBody>
                  <a:tcPr/>
                </a:tc>
                <a:tc>
                  <a:txBody>
                    <a:bodyPr/>
                    <a:lstStyle/>
                    <a:p>
                      <a:r>
                        <a:rPr lang="en-US" dirty="0"/>
                        <a:t>3-6 pads/tampons</a:t>
                      </a:r>
                      <a:r>
                        <a:rPr lang="en-US" baseline="0" dirty="0"/>
                        <a:t> per day</a:t>
                      </a:r>
                      <a:endParaRPr lang="en-US" dirty="0"/>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2171701" y="6477001"/>
            <a:ext cx="7696199" cy="246221"/>
          </a:xfrm>
          <a:prstGeom prst="rect">
            <a:avLst/>
          </a:prstGeom>
          <a:noFill/>
        </p:spPr>
        <p:txBody>
          <a:bodyPr wrap="square" rtlCol="0">
            <a:spAutoFit/>
          </a:bodyPr>
          <a:lstStyle/>
          <a:p>
            <a:pPr algn="r"/>
            <a:r>
              <a:rPr lang="en-US" sz="1000" dirty="0"/>
              <a:t>Joint Committee Opinion ACOG and AAP November 2006, Reaffirmed 2009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109" y="484632"/>
            <a:ext cx="6730277" cy="1609344"/>
          </a:xfrm>
          <a:ln>
            <a:noFill/>
          </a:ln>
        </p:spPr>
        <p:txBody>
          <a:bodyPr>
            <a:normAutofit/>
          </a:bodyPr>
          <a:lstStyle/>
          <a:p>
            <a:r>
              <a:rPr lang="en-US" sz="4400"/>
              <a:t>Adolescence &amp; Cycle length</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515522"/>
            <a:ext cx="3722101" cy="38372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970109" y="2121408"/>
            <a:ext cx="6730276" cy="4050792"/>
          </a:xfrm>
        </p:spPr>
        <p:txBody>
          <a:bodyPr>
            <a:normAutofit/>
          </a:bodyPr>
          <a:lstStyle/>
          <a:p>
            <a:r>
              <a:rPr lang="en-US" dirty="0"/>
              <a:t>The early years</a:t>
            </a:r>
          </a:p>
          <a:p>
            <a:pPr lvl="1"/>
            <a:r>
              <a:rPr lang="en-US" dirty="0"/>
              <a:t>Anovulatory cycles are normal</a:t>
            </a:r>
          </a:p>
          <a:p>
            <a:pPr lvl="1"/>
            <a:r>
              <a:rPr lang="en-US" dirty="0"/>
              <a:t>21-45 days is most common</a:t>
            </a:r>
          </a:p>
          <a:p>
            <a:r>
              <a:rPr lang="en-US" dirty="0"/>
              <a:t>Earlier menarche = earlier ovulatory cycles</a:t>
            </a:r>
          </a:p>
          <a:p>
            <a:r>
              <a:rPr lang="en-US" dirty="0"/>
              <a:t>Fully ovulatory cycles may take </a:t>
            </a:r>
            <a:r>
              <a:rPr lang="en-US" b="1" i="1" dirty="0"/>
              <a:t>8-12  years</a:t>
            </a:r>
          </a:p>
          <a:p>
            <a:r>
              <a:rPr lang="en-US" dirty="0"/>
              <a:t>90% of girls have 27-35 day cycles by </a:t>
            </a:r>
          </a:p>
          <a:p>
            <a:pPr marL="0" indent="0">
              <a:buNone/>
            </a:pPr>
            <a:r>
              <a:rPr lang="en-US" dirty="0"/>
              <a:t>	7</a:t>
            </a:r>
            <a:r>
              <a:rPr lang="en-US" baseline="30000" dirty="0"/>
              <a:t>th</a:t>
            </a:r>
            <a:r>
              <a:rPr lang="en-US" dirty="0"/>
              <a:t> gynecological year</a:t>
            </a:r>
            <a:r>
              <a:rPr lang="en-US" baseline="30000" dirty="0"/>
              <a:t>1</a:t>
            </a:r>
          </a:p>
        </p:txBody>
      </p:sp>
      <p:sp>
        <p:nvSpPr>
          <p:cNvPr id="4" name="TextBox 3"/>
          <p:cNvSpPr txBox="1"/>
          <p:nvPr/>
        </p:nvSpPr>
        <p:spPr>
          <a:xfrm>
            <a:off x="6205762" y="6335170"/>
            <a:ext cx="5048177" cy="246221"/>
          </a:xfrm>
          <a:prstGeom prst="rect">
            <a:avLst/>
          </a:prstGeom>
          <a:noFill/>
        </p:spPr>
        <p:txBody>
          <a:bodyPr wrap="none" rtlCol="0">
            <a:spAutoFit/>
          </a:bodyPr>
          <a:lstStyle/>
          <a:p>
            <a:pPr>
              <a:spcAft>
                <a:spcPts val="600"/>
              </a:spcAft>
            </a:pPr>
            <a:r>
              <a:rPr lang="en-US" sz="1000" baseline="30000" dirty="0"/>
              <a:t>1</a:t>
            </a:r>
            <a:r>
              <a:rPr lang="en-US" sz="1000" dirty="0"/>
              <a:t>WHO Task Force on Adolescent Reproductive Health. J </a:t>
            </a:r>
            <a:r>
              <a:rPr lang="en-US" sz="1000" dirty="0" err="1"/>
              <a:t>Adolesc</a:t>
            </a:r>
            <a:r>
              <a:rPr lang="en-US" sz="1000" dirty="0"/>
              <a:t>  Health Care 1986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487" y="838200"/>
            <a:ext cx="8686800" cy="3276600"/>
          </a:xfrm>
        </p:spPr>
        <p:txBody>
          <a:bodyPr>
            <a:normAutofit fontScale="90000"/>
          </a:bodyPr>
          <a:lstStyle/>
          <a:p>
            <a:pPr algn="ctr"/>
            <a:r>
              <a:rPr lang="en-US" sz="4800" dirty="0"/>
              <a:t>Menstruation in Girls and Adolescents: </a:t>
            </a:r>
            <a:r>
              <a:rPr lang="en-US" sz="4800" dirty="0">
                <a:solidFill>
                  <a:srgbClr val="C00000"/>
                </a:solidFill>
              </a:rPr>
              <a:t>Using the Menstrual cycle as a </a:t>
            </a:r>
            <a:br>
              <a:rPr lang="en-US" sz="4800" dirty="0">
                <a:solidFill>
                  <a:srgbClr val="C00000"/>
                </a:solidFill>
              </a:rPr>
            </a:br>
            <a:r>
              <a:rPr lang="en-US" sz="4800" dirty="0">
                <a:solidFill>
                  <a:srgbClr val="C00000"/>
                </a:solidFill>
              </a:rPr>
              <a:t>Vital Sign</a:t>
            </a:r>
            <a:br>
              <a:rPr lang="en-US" sz="4800" i="1" dirty="0">
                <a:solidFill>
                  <a:srgbClr val="C00000"/>
                </a:solidFill>
              </a:rPr>
            </a:br>
            <a:br>
              <a:rPr lang="en-US" sz="3600" i="1" dirty="0">
                <a:solidFill>
                  <a:srgbClr val="C00000"/>
                </a:solidFill>
              </a:rPr>
            </a:br>
            <a:br>
              <a:rPr lang="en-US" dirty="0"/>
            </a:br>
            <a:br>
              <a:rPr lang="en-US" dirty="0"/>
            </a:br>
            <a:endParaRPr lang="en-US" sz="4800" i="1" dirty="0">
              <a:solidFill>
                <a:srgbClr val="C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114801"/>
            <a:ext cx="2197154" cy="20704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4114800"/>
            <a:ext cx="2057400" cy="2057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2553697"/>
            <a:ext cx="3988308" cy="2665007"/>
          </a:xfrm>
          <a:prstGeom prst="rect">
            <a:avLst/>
          </a:prstGeom>
        </p:spPr>
      </p:pic>
      <p:sp>
        <p:nvSpPr>
          <p:cNvPr id="10" name="TextBox 9"/>
          <p:cNvSpPr txBox="1"/>
          <p:nvPr/>
        </p:nvSpPr>
        <p:spPr>
          <a:xfrm>
            <a:off x="1676400" y="6457890"/>
            <a:ext cx="8077200" cy="400110"/>
          </a:xfrm>
          <a:prstGeom prst="rect">
            <a:avLst/>
          </a:prstGeom>
          <a:noFill/>
        </p:spPr>
        <p:txBody>
          <a:bodyPr wrap="square" rtlCol="0">
            <a:spAutoFit/>
          </a:bodyPr>
          <a:lstStyle/>
          <a:p>
            <a:r>
              <a:rPr lang="en-US" sz="1000" dirty="0"/>
              <a:t>Menstruation in Girls and Adolescents: Using the Menstrual Cycle as a Vital Sign. AAP Committee on Adolescence. ACOG Committee on Adolescent Health Care. </a:t>
            </a:r>
            <a:r>
              <a:rPr lang="en-US" sz="1000" i="1" dirty="0"/>
              <a:t>Pediatrics</a:t>
            </a:r>
            <a:r>
              <a:rPr lang="en-US" sz="1000" dirty="0"/>
              <a:t>. 2006. </a:t>
            </a:r>
          </a:p>
        </p:txBody>
      </p:sp>
    </p:spTree>
    <p:extLst>
      <p:ext uri="{BB962C8B-B14F-4D97-AF65-F5344CB8AC3E}">
        <p14:creationId xmlns:p14="http://schemas.microsoft.com/office/powerpoint/2010/main" val="2452851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35" y="148683"/>
            <a:ext cx="10211729" cy="1609344"/>
          </a:xfrm>
        </p:spPr>
        <p:txBody>
          <a:bodyPr>
            <a:normAutofit/>
          </a:bodyPr>
          <a:lstStyle/>
          <a:p>
            <a:pPr algn="ctr"/>
            <a:r>
              <a:rPr lang="en-US" dirty="0">
                <a:solidFill>
                  <a:schemeClr val="accent4"/>
                </a:solidFill>
              </a:rPr>
              <a:t>common causes of irregular menses</a:t>
            </a:r>
          </a:p>
        </p:txBody>
      </p:sp>
      <p:sp>
        <p:nvSpPr>
          <p:cNvPr id="3" name="Content Placeholder 2"/>
          <p:cNvSpPr>
            <a:spLocks noGrp="1"/>
          </p:cNvSpPr>
          <p:nvPr>
            <p:ph idx="1"/>
          </p:nvPr>
        </p:nvSpPr>
        <p:spPr>
          <a:xfrm>
            <a:off x="1981199" y="723900"/>
            <a:ext cx="8229600" cy="4953000"/>
          </a:xfrm>
        </p:spPr>
        <p:txBody>
          <a:bodyPr>
            <a:normAutofit/>
          </a:bodyPr>
          <a:lstStyle/>
          <a:p>
            <a:pPr marL="0" indent="0" algn="ctr">
              <a:spcBef>
                <a:spcPts val="0"/>
              </a:spcBef>
              <a:buNone/>
            </a:pPr>
            <a:endParaRPr lang="en-US" b="1" dirty="0"/>
          </a:p>
          <a:p>
            <a:pPr marL="0" indent="0" algn="ctr">
              <a:spcBef>
                <a:spcPts val="0"/>
              </a:spcBef>
              <a:buNone/>
            </a:pPr>
            <a:endParaRPr lang="en-US" b="1" dirty="0"/>
          </a:p>
          <a:p>
            <a:pPr marL="0" indent="0" algn="ctr">
              <a:spcBef>
                <a:spcPts val="0"/>
              </a:spcBef>
              <a:buNone/>
            </a:pPr>
            <a:r>
              <a:rPr lang="en-US" b="1" dirty="0"/>
              <a:t>Pregnancy!</a:t>
            </a:r>
          </a:p>
          <a:p>
            <a:pPr marL="0" indent="0" algn="ctr">
              <a:spcBef>
                <a:spcPts val="0"/>
              </a:spcBef>
              <a:buNone/>
            </a:pPr>
            <a:r>
              <a:rPr lang="en-US" b="1" dirty="0"/>
              <a:t>Anovulation secondary to immature HPO axis</a:t>
            </a:r>
          </a:p>
          <a:p>
            <a:pPr marL="0" indent="0" algn="ctr">
              <a:buNone/>
            </a:pPr>
            <a:endParaRPr lang="en-US" dirty="0"/>
          </a:p>
          <a:p>
            <a:pPr marL="0" indent="0" algn="ct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85856328"/>
              </p:ext>
            </p:extLst>
          </p:nvPr>
        </p:nvGraphicFramePr>
        <p:xfrm>
          <a:off x="3047999" y="2085975"/>
          <a:ext cx="6096000" cy="44196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637080186"/>
                    </a:ext>
                  </a:extLst>
                </a:gridCol>
                <a:gridCol w="3048000">
                  <a:extLst>
                    <a:ext uri="{9D8B030D-6E8A-4147-A177-3AD203B41FA5}">
                      <a16:colId xmlns:a16="http://schemas.microsoft.com/office/drawing/2014/main" val="3249256822"/>
                    </a:ext>
                  </a:extLst>
                </a:gridCol>
              </a:tblGrid>
              <a:tr h="370840">
                <a:tc>
                  <a:txBody>
                    <a:bodyPr/>
                    <a:lstStyle/>
                    <a:p>
                      <a:r>
                        <a:rPr lang="en-US" sz="1700" b="0" dirty="0"/>
                        <a:t>Endocrine </a:t>
                      </a:r>
                    </a:p>
                  </a:txBody>
                  <a:tcPr/>
                </a:tc>
                <a:tc>
                  <a:txBody>
                    <a:bodyPr/>
                    <a:lstStyle/>
                    <a:p>
                      <a:r>
                        <a:rPr lang="en-US" sz="1700" b="0" dirty="0"/>
                        <a:t>Thyroid</a:t>
                      </a:r>
                      <a:r>
                        <a:rPr lang="en-US" sz="1700" b="0" baseline="0" dirty="0"/>
                        <a:t> dysfunction</a:t>
                      </a:r>
                      <a:endParaRPr lang="en-US" sz="1700" b="0" dirty="0"/>
                    </a:p>
                    <a:p>
                      <a:r>
                        <a:rPr lang="en-US" sz="1700" b="0" dirty="0"/>
                        <a:t>PCOS</a:t>
                      </a:r>
                    </a:p>
                    <a:p>
                      <a:r>
                        <a:rPr lang="en-US" sz="1700" b="0" dirty="0"/>
                        <a:t>Poorly</a:t>
                      </a:r>
                      <a:r>
                        <a:rPr lang="en-US" sz="1700" b="0" baseline="0" dirty="0"/>
                        <a:t> controlled GM</a:t>
                      </a:r>
                    </a:p>
                    <a:p>
                      <a:r>
                        <a:rPr lang="en-US" sz="1700" b="0" baseline="0" dirty="0"/>
                        <a:t>Cushing disease</a:t>
                      </a:r>
                    </a:p>
                    <a:p>
                      <a:r>
                        <a:rPr lang="en-US" sz="1700" b="0" baseline="0" dirty="0"/>
                        <a:t>Premature ovarian insufficiency</a:t>
                      </a:r>
                    </a:p>
                    <a:p>
                      <a:r>
                        <a:rPr lang="en-US" sz="1700" b="0" baseline="0" dirty="0"/>
                        <a:t>Congenital Adrenal Hyperplasia</a:t>
                      </a:r>
                      <a:endParaRPr lang="en-US" sz="1700" b="0" dirty="0"/>
                    </a:p>
                  </a:txBody>
                  <a:tcPr/>
                </a:tc>
                <a:extLst>
                  <a:ext uri="{0D108BD9-81ED-4DB2-BD59-A6C34878D82A}">
                    <a16:rowId xmlns:a16="http://schemas.microsoft.com/office/drawing/2014/main" val="1330102031"/>
                  </a:ext>
                </a:extLst>
              </a:tr>
              <a:tr h="370840">
                <a:tc>
                  <a:txBody>
                    <a:bodyPr/>
                    <a:lstStyle/>
                    <a:p>
                      <a:r>
                        <a:rPr lang="en-US" sz="1700" dirty="0"/>
                        <a:t>Acquired</a:t>
                      </a:r>
                      <a:r>
                        <a:rPr lang="en-US" sz="1700" baseline="0" dirty="0"/>
                        <a:t> conditions</a:t>
                      </a:r>
                      <a:endParaRPr lang="en-US" sz="1700" dirty="0"/>
                    </a:p>
                  </a:txBody>
                  <a:tcPr/>
                </a:tc>
                <a:tc>
                  <a:txBody>
                    <a:bodyPr/>
                    <a:lstStyle/>
                    <a:p>
                      <a:r>
                        <a:rPr lang="en-US" sz="1700" dirty="0"/>
                        <a:t>Hypothalamic</a:t>
                      </a:r>
                      <a:r>
                        <a:rPr lang="en-US" sz="1700" baseline="0" dirty="0"/>
                        <a:t> dysfunction related to stress</a:t>
                      </a:r>
                    </a:p>
                    <a:p>
                      <a:r>
                        <a:rPr lang="en-US" sz="1700" baseline="0" dirty="0"/>
                        <a:t>Medications</a:t>
                      </a:r>
                    </a:p>
                    <a:p>
                      <a:r>
                        <a:rPr lang="en-US" sz="1700" baseline="0" dirty="0"/>
                        <a:t>Female Athlete Triad</a:t>
                      </a:r>
                    </a:p>
                    <a:p>
                      <a:r>
                        <a:rPr lang="en-US" sz="1700" baseline="0" dirty="0"/>
                        <a:t>Easing disorder</a:t>
                      </a:r>
                    </a:p>
                  </a:txBody>
                  <a:tcPr/>
                </a:tc>
                <a:extLst>
                  <a:ext uri="{0D108BD9-81ED-4DB2-BD59-A6C34878D82A}">
                    <a16:rowId xmlns:a16="http://schemas.microsoft.com/office/drawing/2014/main" val="2876782564"/>
                  </a:ext>
                </a:extLst>
              </a:tr>
              <a:tr h="370840">
                <a:tc>
                  <a:txBody>
                    <a:bodyPr/>
                    <a:lstStyle/>
                    <a:p>
                      <a:r>
                        <a:rPr lang="en-US" sz="1700" dirty="0"/>
                        <a:t>Tumors</a:t>
                      </a:r>
                    </a:p>
                  </a:txBody>
                  <a:tcPr/>
                </a:tc>
                <a:tc>
                  <a:txBody>
                    <a:bodyPr/>
                    <a:lstStyle/>
                    <a:p>
                      <a:r>
                        <a:rPr lang="en-US" sz="1700" dirty="0"/>
                        <a:t>Ovarian</a:t>
                      </a:r>
                    </a:p>
                    <a:p>
                      <a:r>
                        <a:rPr lang="en-US" sz="1700" dirty="0"/>
                        <a:t>Adrenal</a:t>
                      </a:r>
                    </a:p>
                    <a:p>
                      <a:r>
                        <a:rPr lang="en-US" sz="1700" dirty="0" err="1"/>
                        <a:t>Prolactinoma</a:t>
                      </a:r>
                      <a:endParaRPr lang="en-US" sz="1700" dirty="0"/>
                    </a:p>
                  </a:txBody>
                  <a:tcPr/>
                </a:tc>
                <a:extLst>
                  <a:ext uri="{0D108BD9-81ED-4DB2-BD59-A6C34878D82A}">
                    <a16:rowId xmlns:a16="http://schemas.microsoft.com/office/drawing/2014/main" val="297312043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9848" y="484632"/>
            <a:ext cx="10058400" cy="1609344"/>
          </a:xfrm>
        </p:spPr>
        <p:txBody>
          <a:bodyPr vert="horz" lIns="91440" tIns="45720" rIns="91440" bIns="45720" rtlCol="0" anchor="ctr">
            <a:normAutofit/>
          </a:bodyPr>
          <a:lstStyle/>
          <a:p>
            <a:r>
              <a:rPr lang="en-US"/>
              <a:t>Classification of Abnormal Bleeding</a:t>
            </a:r>
          </a:p>
        </p:txBody>
      </p:sp>
      <p:graphicFrame>
        <p:nvGraphicFramePr>
          <p:cNvPr id="4" name="Diagram 3"/>
          <p:cNvGraphicFramePr/>
          <p:nvPr/>
        </p:nvGraphicFramePr>
        <p:xfrm>
          <a:off x="1081278" y="2054352"/>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057FFE81-45B8-4589-B3E2-DBC36A51C732}"/>
              </a:ext>
            </a:extLst>
          </p:cNvPr>
          <p:cNvSpPr/>
          <p:nvPr/>
        </p:nvSpPr>
        <p:spPr>
          <a:xfrm>
            <a:off x="6525237" y="4664764"/>
            <a:ext cx="3148849" cy="558049"/>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further investigation mem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8561" y="925920"/>
            <a:ext cx="6674879" cy="500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0" y="76200"/>
          <a:ext cx="84582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5"/>
          <p:cNvSpPr/>
          <p:nvPr/>
        </p:nvSpPr>
        <p:spPr>
          <a:xfrm>
            <a:off x="1813832" y="5105400"/>
            <a:ext cx="1615168" cy="71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935616" y="914400"/>
            <a:ext cx="1615168" cy="71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magnifying glass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3832" y="2590801"/>
            <a:ext cx="1504478" cy="153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69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820C-A544-4056-9C27-15B62B06899D}"/>
              </a:ext>
            </a:extLst>
          </p:cNvPr>
          <p:cNvSpPr>
            <a:spLocks noGrp="1"/>
          </p:cNvSpPr>
          <p:nvPr>
            <p:ph type="title"/>
          </p:nvPr>
        </p:nvSpPr>
        <p:spPr/>
        <p:txBody>
          <a:bodyPr/>
          <a:lstStyle/>
          <a:p>
            <a:r>
              <a:rPr lang="en-US" dirty="0"/>
              <a:t>Problem #1: prolonged periods</a:t>
            </a:r>
          </a:p>
        </p:txBody>
      </p:sp>
      <p:sp>
        <p:nvSpPr>
          <p:cNvPr id="5" name="Text Placeholder 4">
            <a:extLst>
              <a:ext uri="{FF2B5EF4-FFF2-40B4-BE49-F238E27FC236}">
                <a16:creationId xmlns:a16="http://schemas.microsoft.com/office/drawing/2014/main" id="{DCB830BD-A3C0-4179-93C2-84A1EDBFBF1B}"/>
              </a:ext>
            </a:extLst>
          </p:cNvPr>
          <p:cNvSpPr>
            <a:spLocks noGrp="1"/>
          </p:cNvSpPr>
          <p:nvPr>
            <p:ph type="body" idx="1"/>
          </p:nvPr>
        </p:nvSpPr>
        <p:spPr/>
        <p:txBody>
          <a:bodyPr/>
          <a:lstStyle/>
          <a:p>
            <a:r>
              <a:rPr lang="en-US" dirty="0"/>
              <a:t>Clinical Presentation</a:t>
            </a:r>
          </a:p>
        </p:txBody>
      </p:sp>
      <p:sp>
        <p:nvSpPr>
          <p:cNvPr id="3" name="Content Placeholder 2">
            <a:extLst>
              <a:ext uri="{FF2B5EF4-FFF2-40B4-BE49-F238E27FC236}">
                <a16:creationId xmlns:a16="http://schemas.microsoft.com/office/drawing/2014/main" id="{2AFF7C9D-69CF-4D36-9784-DAB0264AAC56}"/>
              </a:ext>
            </a:extLst>
          </p:cNvPr>
          <p:cNvSpPr>
            <a:spLocks noGrp="1"/>
          </p:cNvSpPr>
          <p:nvPr>
            <p:ph sz="half" idx="2"/>
          </p:nvPr>
        </p:nvSpPr>
        <p:spPr/>
        <p:txBody>
          <a:bodyPr>
            <a:normAutofit/>
          </a:bodyPr>
          <a:lstStyle/>
          <a:p>
            <a:r>
              <a:rPr lang="en-US" sz="1800" dirty="0"/>
              <a:t>Recent menarche</a:t>
            </a:r>
          </a:p>
          <a:p>
            <a:r>
              <a:rPr lang="en-US" sz="1800" dirty="0"/>
              <a:t>Missed period(s)</a:t>
            </a:r>
          </a:p>
          <a:p>
            <a:r>
              <a:rPr lang="en-US" sz="1800" dirty="0"/>
              <a:t>Prolonged or excessively heavy bleeding episode</a:t>
            </a:r>
          </a:p>
        </p:txBody>
      </p:sp>
      <p:sp>
        <p:nvSpPr>
          <p:cNvPr id="6" name="Text Placeholder 5">
            <a:extLst>
              <a:ext uri="{FF2B5EF4-FFF2-40B4-BE49-F238E27FC236}">
                <a16:creationId xmlns:a16="http://schemas.microsoft.com/office/drawing/2014/main" id="{D8B7C2D0-6D91-49CE-AE1C-D7F19ED3F6A0}"/>
              </a:ext>
            </a:extLst>
          </p:cNvPr>
          <p:cNvSpPr>
            <a:spLocks noGrp="1"/>
          </p:cNvSpPr>
          <p:nvPr>
            <p:ph type="body" sz="quarter" idx="3"/>
          </p:nvPr>
        </p:nvSpPr>
        <p:spPr/>
        <p:txBody>
          <a:bodyPr/>
          <a:lstStyle/>
          <a:p>
            <a:r>
              <a:rPr lang="en-US" dirty="0"/>
              <a:t>Pathophysiology</a:t>
            </a:r>
          </a:p>
        </p:txBody>
      </p:sp>
      <p:sp>
        <p:nvSpPr>
          <p:cNvPr id="4" name="Content Placeholder 3">
            <a:extLst>
              <a:ext uri="{FF2B5EF4-FFF2-40B4-BE49-F238E27FC236}">
                <a16:creationId xmlns:a16="http://schemas.microsoft.com/office/drawing/2014/main" id="{4ED74A59-4989-40F2-8C7E-8F021634E690}"/>
              </a:ext>
            </a:extLst>
          </p:cNvPr>
          <p:cNvSpPr>
            <a:spLocks noGrp="1"/>
          </p:cNvSpPr>
          <p:nvPr>
            <p:ph sz="quarter" idx="4"/>
          </p:nvPr>
        </p:nvSpPr>
        <p:spPr/>
        <p:txBody>
          <a:bodyPr>
            <a:normAutofit/>
          </a:bodyPr>
          <a:lstStyle/>
          <a:p>
            <a:r>
              <a:rPr lang="en-US" sz="2000" dirty="0"/>
              <a:t>Absent ovulation = no corpus luteum</a:t>
            </a:r>
          </a:p>
          <a:p>
            <a:r>
              <a:rPr lang="en-US" sz="2000" dirty="0"/>
              <a:t>Progesterone not secreted </a:t>
            </a:r>
          </a:p>
          <a:p>
            <a:r>
              <a:rPr lang="en-US" sz="2000" dirty="0"/>
              <a:t>Endometrium proliferating by unopposed estrogen</a:t>
            </a:r>
          </a:p>
          <a:p>
            <a:r>
              <a:rPr lang="en-US" sz="2000" dirty="0"/>
              <a:t>Fragile, vascular proliferative endometrium </a:t>
            </a:r>
            <a:r>
              <a:rPr lang="en-US" sz="2000" b="1" dirty="0"/>
              <a:t>sheds irregularly</a:t>
            </a:r>
          </a:p>
          <a:p>
            <a:endParaRPr lang="en-US" dirty="0"/>
          </a:p>
        </p:txBody>
      </p:sp>
      <p:pic>
        <p:nvPicPr>
          <p:cNvPr id="8" name="Picture 7">
            <a:extLst>
              <a:ext uri="{FF2B5EF4-FFF2-40B4-BE49-F238E27FC236}">
                <a16:creationId xmlns:a16="http://schemas.microsoft.com/office/drawing/2014/main" id="{9322F12E-A34C-4301-B1FF-868C43E587D4}"/>
              </a:ext>
            </a:extLst>
          </p:cNvPr>
          <p:cNvPicPr>
            <a:picLocks noChangeAspect="1"/>
          </p:cNvPicPr>
          <p:nvPr/>
        </p:nvPicPr>
        <p:blipFill>
          <a:blip r:embed="rId2"/>
          <a:stretch>
            <a:fillRect/>
          </a:stretch>
        </p:blipFill>
        <p:spPr>
          <a:xfrm>
            <a:off x="1847850" y="4349458"/>
            <a:ext cx="3228016" cy="1826552"/>
          </a:xfrm>
          <a:prstGeom prst="rect">
            <a:avLst/>
          </a:prstGeom>
        </p:spPr>
      </p:pic>
    </p:spTree>
    <p:extLst>
      <p:ext uri="{BB962C8B-B14F-4D97-AF65-F5344CB8AC3E}">
        <p14:creationId xmlns:p14="http://schemas.microsoft.com/office/powerpoint/2010/main" val="262598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DE20-B811-4A52-8A01-4F600FF09680}"/>
              </a:ext>
            </a:extLst>
          </p:cNvPr>
          <p:cNvSpPr>
            <a:spLocks noGrp="1"/>
          </p:cNvSpPr>
          <p:nvPr>
            <p:ph type="title"/>
          </p:nvPr>
        </p:nvSpPr>
        <p:spPr/>
        <p:txBody>
          <a:bodyPr/>
          <a:lstStyle/>
          <a:p>
            <a:r>
              <a:rPr lang="en-US" dirty="0"/>
              <a:t>Immature HPO axis</a:t>
            </a:r>
          </a:p>
        </p:txBody>
      </p:sp>
      <p:sp>
        <p:nvSpPr>
          <p:cNvPr id="3" name="Text Placeholder 2">
            <a:extLst>
              <a:ext uri="{FF2B5EF4-FFF2-40B4-BE49-F238E27FC236}">
                <a16:creationId xmlns:a16="http://schemas.microsoft.com/office/drawing/2014/main" id="{B051096F-004D-4A60-9285-9F3F4E3E41C2}"/>
              </a:ext>
            </a:extLst>
          </p:cNvPr>
          <p:cNvSpPr>
            <a:spLocks noGrp="1"/>
          </p:cNvSpPr>
          <p:nvPr>
            <p:ph type="body" idx="1"/>
          </p:nvPr>
        </p:nvSpPr>
        <p:spPr/>
        <p:txBody>
          <a:bodyPr/>
          <a:lstStyle/>
          <a:p>
            <a:r>
              <a:rPr lang="en-US" dirty="0"/>
              <a:t>Evaluation</a:t>
            </a:r>
          </a:p>
        </p:txBody>
      </p:sp>
      <p:sp>
        <p:nvSpPr>
          <p:cNvPr id="4" name="Content Placeholder 3">
            <a:extLst>
              <a:ext uri="{FF2B5EF4-FFF2-40B4-BE49-F238E27FC236}">
                <a16:creationId xmlns:a16="http://schemas.microsoft.com/office/drawing/2014/main" id="{B5273AED-923A-4464-BF75-7E8CC16E600F}"/>
              </a:ext>
            </a:extLst>
          </p:cNvPr>
          <p:cNvSpPr>
            <a:spLocks noGrp="1"/>
          </p:cNvSpPr>
          <p:nvPr>
            <p:ph sz="half" idx="2"/>
          </p:nvPr>
        </p:nvSpPr>
        <p:spPr/>
        <p:txBody>
          <a:bodyPr>
            <a:normAutofit/>
          </a:bodyPr>
          <a:lstStyle/>
          <a:p>
            <a:r>
              <a:rPr lang="en-US" dirty="0"/>
              <a:t>HCG</a:t>
            </a:r>
          </a:p>
          <a:p>
            <a:r>
              <a:rPr lang="en-US" dirty="0"/>
              <a:t>CBC/iron studies</a:t>
            </a:r>
          </a:p>
          <a:p>
            <a:r>
              <a:rPr lang="en-US" dirty="0"/>
              <a:t>TSH</a:t>
            </a:r>
          </a:p>
        </p:txBody>
      </p:sp>
      <p:sp>
        <p:nvSpPr>
          <p:cNvPr id="5" name="Text Placeholder 4">
            <a:extLst>
              <a:ext uri="{FF2B5EF4-FFF2-40B4-BE49-F238E27FC236}">
                <a16:creationId xmlns:a16="http://schemas.microsoft.com/office/drawing/2014/main" id="{A2356A6E-FAB4-4EA0-9516-ADAAAC5C7B98}"/>
              </a:ext>
            </a:extLst>
          </p:cNvPr>
          <p:cNvSpPr>
            <a:spLocks noGrp="1"/>
          </p:cNvSpPr>
          <p:nvPr>
            <p:ph type="body" sz="quarter" idx="3"/>
          </p:nvPr>
        </p:nvSpPr>
        <p:spPr/>
        <p:txBody>
          <a:bodyPr/>
          <a:lstStyle/>
          <a:p>
            <a:r>
              <a:rPr lang="en-US" dirty="0"/>
              <a:t>Treatment</a:t>
            </a:r>
          </a:p>
        </p:txBody>
      </p:sp>
      <p:sp>
        <p:nvSpPr>
          <p:cNvPr id="6" name="Content Placeholder 5">
            <a:extLst>
              <a:ext uri="{FF2B5EF4-FFF2-40B4-BE49-F238E27FC236}">
                <a16:creationId xmlns:a16="http://schemas.microsoft.com/office/drawing/2014/main" id="{4DB31710-E607-4474-B202-A7B5389FBF44}"/>
              </a:ext>
            </a:extLst>
          </p:cNvPr>
          <p:cNvSpPr>
            <a:spLocks noGrp="1"/>
          </p:cNvSpPr>
          <p:nvPr>
            <p:ph sz="quarter" idx="4"/>
          </p:nvPr>
        </p:nvSpPr>
        <p:spPr/>
        <p:txBody>
          <a:bodyPr>
            <a:normAutofit/>
          </a:bodyPr>
          <a:lstStyle/>
          <a:p>
            <a:r>
              <a:rPr lang="en-US" dirty="0"/>
              <a:t>Expectant Management</a:t>
            </a:r>
          </a:p>
          <a:p>
            <a:r>
              <a:rPr lang="en-US" dirty="0"/>
              <a:t>Acute bleeding episode</a:t>
            </a:r>
          </a:p>
          <a:p>
            <a:pPr lvl="1"/>
            <a:r>
              <a:rPr lang="en-US" dirty="0"/>
              <a:t>Provera 10mg x 10 days</a:t>
            </a:r>
          </a:p>
          <a:p>
            <a:pPr lvl="2"/>
            <a:r>
              <a:rPr lang="en-US" dirty="0"/>
              <a:t>Inhibits GnRH</a:t>
            </a:r>
          </a:p>
          <a:p>
            <a:pPr lvl="2"/>
            <a:r>
              <a:rPr lang="en-US" dirty="0"/>
              <a:t>Endometrium proliferative </a:t>
            </a:r>
            <a:r>
              <a:rPr lang="en-US" dirty="0">
                <a:sym typeface="Wingdings" panose="05000000000000000000" pitchFamily="2" charset="2"/>
              </a:rPr>
              <a:t> secretory </a:t>
            </a:r>
            <a:r>
              <a:rPr lang="en-US" dirty="0"/>
              <a:t>Bleeding occurs after 2-7 days</a:t>
            </a:r>
          </a:p>
          <a:p>
            <a:pPr lvl="1"/>
            <a:r>
              <a:rPr lang="en-US" dirty="0"/>
              <a:t>“Period Pills”</a:t>
            </a:r>
          </a:p>
          <a:p>
            <a:pPr lvl="2"/>
            <a:r>
              <a:rPr lang="en-US" dirty="0"/>
              <a:t>Combination OCPs vs Progesterone only</a:t>
            </a:r>
          </a:p>
          <a:p>
            <a:pPr lvl="2"/>
            <a:r>
              <a:rPr lang="en-US" dirty="0"/>
              <a:t>Anemia</a:t>
            </a:r>
          </a:p>
          <a:p>
            <a:pPr marL="0" indent="0">
              <a:buNone/>
            </a:pPr>
            <a:endParaRPr lang="en-US" sz="1400" dirty="0"/>
          </a:p>
          <a:p>
            <a:endParaRPr lang="en-US" dirty="0"/>
          </a:p>
        </p:txBody>
      </p:sp>
      <p:pic>
        <p:nvPicPr>
          <p:cNvPr id="7" name="Picture 6">
            <a:extLst>
              <a:ext uri="{FF2B5EF4-FFF2-40B4-BE49-F238E27FC236}">
                <a16:creationId xmlns:a16="http://schemas.microsoft.com/office/drawing/2014/main" id="{C349ED4A-44C6-405F-BA80-52A20F908060}"/>
              </a:ext>
            </a:extLst>
          </p:cNvPr>
          <p:cNvPicPr>
            <a:picLocks noChangeAspect="1"/>
          </p:cNvPicPr>
          <p:nvPr/>
        </p:nvPicPr>
        <p:blipFill>
          <a:blip r:embed="rId2"/>
          <a:stretch>
            <a:fillRect/>
          </a:stretch>
        </p:blipFill>
        <p:spPr>
          <a:xfrm>
            <a:off x="4260624" y="3877703"/>
            <a:ext cx="2280102" cy="2645893"/>
          </a:xfrm>
          <a:prstGeom prst="rect">
            <a:avLst/>
          </a:prstGeom>
        </p:spPr>
      </p:pic>
      <p:pic>
        <p:nvPicPr>
          <p:cNvPr id="8" name="Picture 7">
            <a:extLst>
              <a:ext uri="{FF2B5EF4-FFF2-40B4-BE49-F238E27FC236}">
                <a16:creationId xmlns:a16="http://schemas.microsoft.com/office/drawing/2014/main" id="{2415520A-CED4-4C53-A78A-16FA5BB29B13}"/>
              </a:ext>
            </a:extLst>
          </p:cNvPr>
          <p:cNvPicPr>
            <a:picLocks noChangeAspect="1"/>
          </p:cNvPicPr>
          <p:nvPr/>
        </p:nvPicPr>
        <p:blipFill>
          <a:blip r:embed="rId3"/>
          <a:stretch>
            <a:fillRect/>
          </a:stretch>
        </p:blipFill>
        <p:spPr>
          <a:xfrm>
            <a:off x="1047862" y="4194305"/>
            <a:ext cx="2673266" cy="2073145"/>
          </a:xfrm>
          <a:prstGeom prst="rect">
            <a:avLst/>
          </a:prstGeom>
        </p:spPr>
      </p:pic>
    </p:spTree>
    <p:extLst>
      <p:ext uri="{BB962C8B-B14F-4D97-AF65-F5344CB8AC3E}">
        <p14:creationId xmlns:p14="http://schemas.microsoft.com/office/powerpoint/2010/main" val="51509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4">
            <a:extLst>
              <a:ext uri="{FF2B5EF4-FFF2-40B4-BE49-F238E27FC236}">
                <a16:creationId xmlns:a16="http://schemas.microsoft.com/office/drawing/2014/main" id="{FF333C8B-492C-6EC2-881C-4842D582D2A6}"/>
              </a:ext>
            </a:extLst>
          </p:cNvPr>
          <p:cNvGraphicFramePr>
            <a:graphicFrameLocks noGrp="1"/>
          </p:cNvGraphicFramePr>
          <p:nvPr>
            <p:ph idx="1"/>
            <p:extLst>
              <p:ext uri="{D42A27DB-BD31-4B8C-83A1-F6EECF244321}">
                <p14:modId xmlns:p14="http://schemas.microsoft.com/office/powerpoint/2010/main" val="2494172338"/>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a:extLst>
              <a:ext uri="{FF2B5EF4-FFF2-40B4-BE49-F238E27FC236}">
                <a16:creationId xmlns:a16="http://schemas.microsoft.com/office/drawing/2014/main" id="{7250D73A-ABAA-4C9D-BACA-918AB9730CBC}"/>
              </a:ext>
            </a:extLst>
          </p:cNvPr>
          <p:cNvPicPr>
            <a:picLocks noChangeAspect="1"/>
          </p:cNvPicPr>
          <p:nvPr/>
        </p:nvPicPr>
        <p:blipFill>
          <a:blip r:embed="rId11"/>
          <a:stretch>
            <a:fillRect/>
          </a:stretch>
        </p:blipFill>
        <p:spPr>
          <a:xfrm>
            <a:off x="1749290" y="2366898"/>
            <a:ext cx="2124199" cy="2124199"/>
          </a:xfrm>
          <a:prstGeom prst="rect">
            <a:avLst/>
          </a:prstGeom>
        </p:spPr>
      </p:pic>
    </p:spTree>
    <p:extLst>
      <p:ext uri="{BB962C8B-B14F-4D97-AF65-F5344CB8AC3E}">
        <p14:creationId xmlns:p14="http://schemas.microsoft.com/office/powerpoint/2010/main" val="3754449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9412-5C6C-4925-ADCD-F7B2071BC01A}"/>
              </a:ext>
            </a:extLst>
          </p:cNvPr>
          <p:cNvSpPr>
            <a:spLocks noGrp="1"/>
          </p:cNvSpPr>
          <p:nvPr>
            <p:ph type="title"/>
          </p:nvPr>
        </p:nvSpPr>
        <p:spPr/>
        <p:txBody>
          <a:bodyPr/>
          <a:lstStyle/>
          <a:p>
            <a:r>
              <a:rPr lang="en-US" dirty="0"/>
              <a:t>Problem #2: PCOS</a:t>
            </a:r>
          </a:p>
        </p:txBody>
      </p:sp>
      <p:sp>
        <p:nvSpPr>
          <p:cNvPr id="4" name="Text Placeholder 3">
            <a:extLst>
              <a:ext uri="{FF2B5EF4-FFF2-40B4-BE49-F238E27FC236}">
                <a16:creationId xmlns:a16="http://schemas.microsoft.com/office/drawing/2014/main" id="{193F4AFC-27CF-44BE-BBA9-D2B5D6861D07}"/>
              </a:ext>
            </a:extLst>
          </p:cNvPr>
          <p:cNvSpPr>
            <a:spLocks noGrp="1"/>
          </p:cNvSpPr>
          <p:nvPr>
            <p:ph type="body" idx="1"/>
          </p:nvPr>
        </p:nvSpPr>
        <p:spPr/>
        <p:txBody>
          <a:bodyPr/>
          <a:lstStyle/>
          <a:p>
            <a:r>
              <a:rPr lang="en-US" dirty="0"/>
              <a:t>Clinical Presentation</a:t>
            </a:r>
          </a:p>
        </p:txBody>
      </p:sp>
      <p:sp>
        <p:nvSpPr>
          <p:cNvPr id="5" name="Content Placeholder 4">
            <a:extLst>
              <a:ext uri="{FF2B5EF4-FFF2-40B4-BE49-F238E27FC236}">
                <a16:creationId xmlns:a16="http://schemas.microsoft.com/office/drawing/2014/main" id="{733EEA27-9E27-4A44-88DA-1FDE9BCF92F9}"/>
              </a:ext>
            </a:extLst>
          </p:cNvPr>
          <p:cNvSpPr>
            <a:spLocks noGrp="1"/>
          </p:cNvSpPr>
          <p:nvPr>
            <p:ph sz="half" idx="2"/>
          </p:nvPr>
        </p:nvSpPr>
        <p:spPr/>
        <p:txBody>
          <a:bodyPr>
            <a:normAutofit lnSpcReduction="10000"/>
          </a:bodyPr>
          <a:lstStyle/>
          <a:p>
            <a:r>
              <a:rPr lang="en-US" dirty="0"/>
              <a:t>Irregular or absent periods</a:t>
            </a:r>
          </a:p>
          <a:p>
            <a:r>
              <a:rPr lang="en-US" dirty="0"/>
              <a:t>Excess facial or body hair</a:t>
            </a:r>
          </a:p>
          <a:p>
            <a:r>
              <a:rPr lang="en-US" dirty="0"/>
              <a:t>&gt; 2 years from menarche</a:t>
            </a:r>
          </a:p>
          <a:p>
            <a:r>
              <a:rPr lang="en-US" dirty="0" err="1"/>
              <a:t>FHx</a:t>
            </a:r>
            <a:r>
              <a:rPr lang="en-US" dirty="0"/>
              <a:t> of PCOS is common</a:t>
            </a:r>
          </a:p>
          <a:p>
            <a:endParaRPr lang="en-US" dirty="0"/>
          </a:p>
        </p:txBody>
      </p:sp>
      <p:sp>
        <p:nvSpPr>
          <p:cNvPr id="6" name="Text Placeholder 5">
            <a:extLst>
              <a:ext uri="{FF2B5EF4-FFF2-40B4-BE49-F238E27FC236}">
                <a16:creationId xmlns:a16="http://schemas.microsoft.com/office/drawing/2014/main" id="{7E27591E-9817-4BF1-BB8A-5734876D4316}"/>
              </a:ext>
            </a:extLst>
          </p:cNvPr>
          <p:cNvSpPr>
            <a:spLocks noGrp="1"/>
          </p:cNvSpPr>
          <p:nvPr>
            <p:ph type="body" sz="quarter" idx="3"/>
          </p:nvPr>
        </p:nvSpPr>
        <p:spPr/>
        <p:txBody>
          <a:bodyPr/>
          <a:lstStyle/>
          <a:p>
            <a:r>
              <a:rPr lang="en-US" dirty="0"/>
              <a:t>Evaluation</a:t>
            </a:r>
          </a:p>
        </p:txBody>
      </p:sp>
      <p:sp>
        <p:nvSpPr>
          <p:cNvPr id="7" name="Content Placeholder 6">
            <a:extLst>
              <a:ext uri="{FF2B5EF4-FFF2-40B4-BE49-F238E27FC236}">
                <a16:creationId xmlns:a16="http://schemas.microsoft.com/office/drawing/2014/main" id="{F04709A4-E904-46F7-933D-9201DE4FC1B0}"/>
              </a:ext>
            </a:extLst>
          </p:cNvPr>
          <p:cNvSpPr>
            <a:spLocks noGrp="1"/>
          </p:cNvSpPr>
          <p:nvPr>
            <p:ph sz="quarter" idx="4"/>
          </p:nvPr>
        </p:nvSpPr>
        <p:spPr/>
        <p:txBody>
          <a:bodyPr>
            <a:normAutofit lnSpcReduction="10000"/>
          </a:bodyPr>
          <a:lstStyle/>
          <a:p>
            <a:r>
              <a:rPr lang="en-US" sz="1500" dirty="0"/>
              <a:t>Laboratory evaluation for androgen abnormalities</a:t>
            </a:r>
          </a:p>
          <a:p>
            <a:pPr lvl="1"/>
            <a:r>
              <a:rPr lang="en-US" sz="1500" dirty="0"/>
              <a:t>HCG</a:t>
            </a:r>
          </a:p>
          <a:p>
            <a:pPr lvl="1"/>
            <a:r>
              <a:rPr lang="en-US" sz="1500" dirty="0"/>
              <a:t>TSH</a:t>
            </a:r>
          </a:p>
          <a:p>
            <a:pPr lvl="1"/>
            <a:r>
              <a:rPr lang="en-US" sz="1500" dirty="0"/>
              <a:t>Prolactin</a:t>
            </a:r>
          </a:p>
          <a:p>
            <a:pPr lvl="1"/>
            <a:r>
              <a:rPr lang="en-US" sz="1500" dirty="0"/>
              <a:t>Testosterone</a:t>
            </a:r>
          </a:p>
          <a:p>
            <a:pPr lvl="1"/>
            <a:r>
              <a:rPr lang="en-US" sz="1500" dirty="0"/>
              <a:t>Estradiol</a:t>
            </a:r>
          </a:p>
          <a:p>
            <a:pPr lvl="1"/>
            <a:r>
              <a:rPr lang="en-US" sz="1500" dirty="0"/>
              <a:t>FSH/LH</a:t>
            </a:r>
          </a:p>
          <a:p>
            <a:r>
              <a:rPr lang="en-US" sz="1500" dirty="0"/>
              <a:t>Strong suspicion for PCOS</a:t>
            </a:r>
          </a:p>
          <a:p>
            <a:pPr lvl="1"/>
            <a:r>
              <a:rPr lang="en-US" sz="1500" dirty="0"/>
              <a:t>17-Hydroxyprogesterone</a:t>
            </a:r>
          </a:p>
          <a:p>
            <a:pPr lvl="1"/>
            <a:r>
              <a:rPr lang="en-US" sz="1500" dirty="0"/>
              <a:t>DHEA-S</a:t>
            </a:r>
          </a:p>
          <a:p>
            <a:pPr lvl="1"/>
            <a:r>
              <a:rPr lang="en-US" sz="1500" dirty="0"/>
              <a:t>HbA1C</a:t>
            </a:r>
          </a:p>
          <a:p>
            <a:pPr lvl="1"/>
            <a:r>
              <a:rPr lang="en-US" sz="1500" dirty="0"/>
              <a:t>Lipid panel</a:t>
            </a:r>
          </a:p>
          <a:p>
            <a:endParaRPr lang="en-US" dirty="0"/>
          </a:p>
        </p:txBody>
      </p:sp>
    </p:spTree>
    <p:extLst>
      <p:ext uri="{BB962C8B-B14F-4D97-AF65-F5344CB8AC3E}">
        <p14:creationId xmlns:p14="http://schemas.microsoft.com/office/powerpoint/2010/main" val="207646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US" sz="3400" dirty="0"/>
              <a:t>Polycystic ovarian syndrome</a:t>
            </a:r>
            <a:br>
              <a:rPr lang="en-US" sz="3400" dirty="0"/>
            </a:br>
            <a:r>
              <a:rPr lang="en-US" sz="3400" dirty="0"/>
              <a:t>Functional Ovarian </a:t>
            </a:r>
            <a:r>
              <a:rPr lang="en-US" sz="3400" dirty="0" err="1"/>
              <a:t>Hyperandrogensim</a:t>
            </a:r>
            <a:br>
              <a:rPr lang="en-US" sz="3400" dirty="0"/>
            </a:br>
            <a:r>
              <a:rPr lang="en-US" sz="3400" dirty="0"/>
              <a:t>Androgen excess Syndrome</a:t>
            </a:r>
          </a:p>
        </p:txBody>
      </p:sp>
      <p:sp>
        <p:nvSpPr>
          <p:cNvPr id="18" name="Rectangle 17">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7B5ACC8-E797-CB2D-8C1A-9009A1C51AFE}"/>
              </a:ext>
            </a:extLst>
          </p:cNvPr>
          <p:cNvGraphicFramePr>
            <a:graphicFrameLocks noGrp="1"/>
          </p:cNvGraphicFramePr>
          <p:nvPr>
            <p:ph idx="1"/>
            <p:extLst>
              <p:ext uri="{D42A27DB-BD31-4B8C-83A1-F6EECF244321}">
                <p14:modId xmlns:p14="http://schemas.microsoft.com/office/powerpoint/2010/main" val="2538167209"/>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4368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59D0-4660-4D1E-840C-11AA0CE49772}"/>
              </a:ext>
            </a:extLst>
          </p:cNvPr>
          <p:cNvSpPr>
            <a:spLocks noGrp="1"/>
          </p:cNvSpPr>
          <p:nvPr>
            <p:ph type="title"/>
          </p:nvPr>
        </p:nvSpPr>
        <p:spPr/>
        <p:txBody>
          <a:bodyPr/>
          <a:lstStyle/>
          <a:p>
            <a:r>
              <a:rPr lang="en-US" dirty="0" err="1"/>
              <a:t>Pcos</a:t>
            </a:r>
            <a:r>
              <a:rPr lang="en-US" dirty="0"/>
              <a:t> treatment</a:t>
            </a:r>
          </a:p>
        </p:txBody>
      </p:sp>
      <p:pic>
        <p:nvPicPr>
          <p:cNvPr id="4" name="Content Placeholder 3">
            <a:extLst>
              <a:ext uri="{FF2B5EF4-FFF2-40B4-BE49-F238E27FC236}">
                <a16:creationId xmlns:a16="http://schemas.microsoft.com/office/drawing/2014/main" id="{81E90FFE-BCE1-43E0-B8DE-CA64148D5E43}"/>
              </a:ext>
            </a:extLst>
          </p:cNvPr>
          <p:cNvPicPr>
            <a:picLocks noGrp="1" noChangeAspect="1"/>
          </p:cNvPicPr>
          <p:nvPr>
            <p:ph idx="1"/>
          </p:nvPr>
        </p:nvPicPr>
        <p:blipFill>
          <a:blip r:embed="rId2"/>
          <a:stretch>
            <a:fillRect/>
          </a:stretch>
        </p:blipFill>
        <p:spPr>
          <a:xfrm>
            <a:off x="7628047" y="1025170"/>
            <a:ext cx="3211890" cy="4977103"/>
          </a:xfrm>
          <a:prstGeom prst="rect">
            <a:avLst/>
          </a:prstGeom>
        </p:spPr>
      </p:pic>
      <p:pic>
        <p:nvPicPr>
          <p:cNvPr id="5" name="Picture 4">
            <a:extLst>
              <a:ext uri="{FF2B5EF4-FFF2-40B4-BE49-F238E27FC236}">
                <a16:creationId xmlns:a16="http://schemas.microsoft.com/office/drawing/2014/main" id="{DC20E5F8-CF77-4E7F-B715-C1DEFE5A0A4A}"/>
              </a:ext>
            </a:extLst>
          </p:cNvPr>
          <p:cNvPicPr>
            <a:picLocks noChangeAspect="1"/>
          </p:cNvPicPr>
          <p:nvPr/>
        </p:nvPicPr>
        <p:blipFill>
          <a:blip r:embed="rId3"/>
          <a:stretch>
            <a:fillRect/>
          </a:stretch>
        </p:blipFill>
        <p:spPr>
          <a:xfrm>
            <a:off x="1900157" y="2360433"/>
            <a:ext cx="4284518" cy="3641840"/>
          </a:xfrm>
          <a:prstGeom prst="rect">
            <a:avLst/>
          </a:prstGeom>
        </p:spPr>
      </p:pic>
    </p:spTree>
    <p:extLst>
      <p:ext uri="{BB962C8B-B14F-4D97-AF65-F5344CB8AC3E}">
        <p14:creationId xmlns:p14="http://schemas.microsoft.com/office/powerpoint/2010/main" val="621761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PCOS Treatment</a:t>
            </a:r>
          </a:p>
        </p:txBody>
      </p:sp>
      <p:sp>
        <p:nvSpPr>
          <p:cNvPr id="6" name="Text Placeholder 5">
            <a:extLst>
              <a:ext uri="{FF2B5EF4-FFF2-40B4-BE49-F238E27FC236}">
                <a16:creationId xmlns:a16="http://schemas.microsoft.com/office/drawing/2014/main" id="{9AB112CE-C281-45FE-9A84-914C4B25D68D}"/>
              </a:ext>
            </a:extLst>
          </p:cNvPr>
          <p:cNvSpPr>
            <a:spLocks noGrp="1"/>
          </p:cNvSpPr>
          <p:nvPr>
            <p:ph type="body" idx="1"/>
          </p:nvPr>
        </p:nvSpPr>
        <p:spPr/>
        <p:txBody>
          <a:bodyPr/>
          <a:lstStyle/>
          <a:p>
            <a:r>
              <a:rPr lang="en-US" dirty="0"/>
              <a:t>Hormonal	</a:t>
            </a:r>
          </a:p>
        </p:txBody>
      </p:sp>
      <p:sp>
        <p:nvSpPr>
          <p:cNvPr id="3" name="Content Placeholder 2"/>
          <p:cNvSpPr>
            <a:spLocks noGrp="1"/>
          </p:cNvSpPr>
          <p:nvPr>
            <p:ph sz="half" idx="2"/>
          </p:nvPr>
        </p:nvSpPr>
        <p:spPr/>
        <p:txBody>
          <a:bodyPr>
            <a:normAutofit fontScale="92500" lnSpcReduction="10000"/>
          </a:bodyPr>
          <a:lstStyle/>
          <a:p>
            <a:r>
              <a:rPr lang="en-US" sz="1500" dirty="0"/>
              <a:t>Combination estrogen/progestin OCPs</a:t>
            </a:r>
          </a:p>
          <a:p>
            <a:pPr lvl="1"/>
            <a:r>
              <a:rPr lang="en-US" sz="1500" dirty="0"/>
              <a:t>30mcg ethynyl estradiol</a:t>
            </a:r>
          </a:p>
          <a:p>
            <a:pPr lvl="1"/>
            <a:r>
              <a:rPr lang="en-US" sz="1500" dirty="0"/>
              <a:t>Regulate menses</a:t>
            </a:r>
          </a:p>
          <a:p>
            <a:pPr lvl="2"/>
            <a:r>
              <a:rPr lang="en-US" sz="1500" dirty="0"/>
              <a:t>Protects endometrium</a:t>
            </a:r>
          </a:p>
          <a:p>
            <a:pPr lvl="1"/>
            <a:r>
              <a:rPr lang="en-US" sz="1500" dirty="0"/>
              <a:t>Decreases adrenal androgen secretion</a:t>
            </a:r>
          </a:p>
          <a:p>
            <a:pPr lvl="1"/>
            <a:r>
              <a:rPr lang="en-US" sz="1500" dirty="0"/>
              <a:t>Increases SHBG</a:t>
            </a:r>
          </a:p>
          <a:p>
            <a:r>
              <a:rPr lang="en-US" sz="1500" dirty="0"/>
              <a:t>Progestin only therapy</a:t>
            </a:r>
          </a:p>
          <a:p>
            <a:pPr lvl="1"/>
            <a:r>
              <a:rPr lang="en-US" sz="1500" dirty="0"/>
              <a:t>Provera withdrawal bleed q 2-3 months</a:t>
            </a:r>
          </a:p>
          <a:p>
            <a:pPr lvl="1"/>
            <a:r>
              <a:rPr lang="en-US" sz="1500" dirty="0"/>
              <a:t>Progesterone only pill</a:t>
            </a:r>
          </a:p>
          <a:p>
            <a:pPr lvl="1"/>
            <a:r>
              <a:rPr lang="en-US" sz="1500" dirty="0"/>
              <a:t>Contraindication to estrogen</a:t>
            </a:r>
          </a:p>
          <a:p>
            <a:r>
              <a:rPr lang="en-US" sz="1500" dirty="0" err="1"/>
              <a:t>Levonorgesterol</a:t>
            </a:r>
            <a:r>
              <a:rPr lang="en-US" sz="1500" dirty="0"/>
              <a:t> Intrauterine Device</a:t>
            </a:r>
          </a:p>
          <a:p>
            <a:pPr lvl="1"/>
            <a:r>
              <a:rPr lang="en-US" sz="1500" dirty="0"/>
              <a:t>Endometrial protection</a:t>
            </a:r>
          </a:p>
        </p:txBody>
      </p:sp>
      <p:sp>
        <p:nvSpPr>
          <p:cNvPr id="7" name="Text Placeholder 6">
            <a:extLst>
              <a:ext uri="{FF2B5EF4-FFF2-40B4-BE49-F238E27FC236}">
                <a16:creationId xmlns:a16="http://schemas.microsoft.com/office/drawing/2014/main" id="{1333ACDF-F870-4ADF-82F9-CFE3B03DDEF7}"/>
              </a:ext>
            </a:extLst>
          </p:cNvPr>
          <p:cNvSpPr>
            <a:spLocks noGrp="1"/>
          </p:cNvSpPr>
          <p:nvPr>
            <p:ph type="body" sz="quarter" idx="3"/>
          </p:nvPr>
        </p:nvSpPr>
        <p:spPr/>
        <p:txBody>
          <a:bodyPr/>
          <a:lstStyle/>
          <a:p>
            <a:r>
              <a:rPr lang="en-US" dirty="0"/>
              <a:t>Nonhormonal</a:t>
            </a:r>
          </a:p>
        </p:txBody>
      </p:sp>
      <p:sp>
        <p:nvSpPr>
          <p:cNvPr id="11" name="Content Placeholder 10">
            <a:extLst>
              <a:ext uri="{FF2B5EF4-FFF2-40B4-BE49-F238E27FC236}">
                <a16:creationId xmlns:a16="http://schemas.microsoft.com/office/drawing/2014/main" id="{9EDB5C3C-F42B-4A2C-A1C2-2D4A0461696C}"/>
              </a:ext>
            </a:extLst>
          </p:cNvPr>
          <p:cNvSpPr>
            <a:spLocks noGrp="1"/>
          </p:cNvSpPr>
          <p:nvPr>
            <p:ph sz="quarter" idx="4"/>
          </p:nvPr>
        </p:nvSpPr>
        <p:spPr/>
        <p:txBody>
          <a:bodyPr>
            <a:normAutofit fontScale="92500" lnSpcReduction="10000"/>
          </a:bodyPr>
          <a:lstStyle/>
          <a:p>
            <a:r>
              <a:rPr lang="en-US" sz="1600" dirty="0"/>
              <a:t>Metformin</a:t>
            </a:r>
          </a:p>
          <a:p>
            <a:pPr lvl="1"/>
            <a:r>
              <a:rPr lang="en-US" sz="1600" dirty="0"/>
              <a:t>Often requires higher doses to affect menstruation</a:t>
            </a:r>
          </a:p>
          <a:p>
            <a:pPr lvl="1"/>
            <a:r>
              <a:rPr lang="en-US" sz="1600" dirty="0"/>
              <a:t>May help with weight loss</a:t>
            </a:r>
          </a:p>
          <a:p>
            <a:pPr lvl="1"/>
            <a:r>
              <a:rPr lang="en-US" sz="1600" dirty="0"/>
              <a:t>Indicated for prediabetes</a:t>
            </a:r>
          </a:p>
          <a:p>
            <a:r>
              <a:rPr lang="en-US" sz="1600" dirty="0"/>
              <a:t>Spironolactone</a:t>
            </a:r>
          </a:p>
          <a:p>
            <a:pPr lvl="1"/>
            <a:r>
              <a:rPr lang="en-US" sz="1600" dirty="0"/>
              <a:t>Aldosterone antagonist</a:t>
            </a:r>
          </a:p>
          <a:p>
            <a:pPr lvl="1"/>
            <a:r>
              <a:rPr lang="en-US" sz="1600" dirty="0"/>
              <a:t>Teratogenic</a:t>
            </a:r>
          </a:p>
          <a:p>
            <a:pPr lvl="1"/>
            <a:endParaRPr lang="en-US" dirty="0"/>
          </a:p>
        </p:txBody>
      </p:sp>
    </p:spTree>
    <p:extLst>
      <p:ext uri="{BB962C8B-B14F-4D97-AF65-F5344CB8AC3E}">
        <p14:creationId xmlns:p14="http://schemas.microsoft.com/office/powerpoint/2010/main" val="342066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5B862-A48E-41AF-B4D8-D25FE4D1FF42}"/>
              </a:ext>
            </a:extLst>
          </p:cNvPr>
          <p:cNvSpPr>
            <a:spLocks noGrp="1"/>
          </p:cNvSpPr>
          <p:nvPr>
            <p:ph type="title"/>
          </p:nvPr>
        </p:nvSpPr>
        <p:spPr/>
        <p:txBody>
          <a:bodyPr/>
          <a:lstStyle/>
          <a:p>
            <a:r>
              <a:rPr lang="en-US" dirty="0"/>
              <a:t>Problem #3: heavy menstrual bleeding</a:t>
            </a:r>
          </a:p>
        </p:txBody>
      </p:sp>
      <p:sp>
        <p:nvSpPr>
          <p:cNvPr id="9" name="Text Placeholder 8">
            <a:extLst>
              <a:ext uri="{FF2B5EF4-FFF2-40B4-BE49-F238E27FC236}">
                <a16:creationId xmlns:a16="http://schemas.microsoft.com/office/drawing/2014/main" id="{4C46C49C-C1E4-4540-98B6-0F12AF1FD42A}"/>
              </a:ext>
            </a:extLst>
          </p:cNvPr>
          <p:cNvSpPr>
            <a:spLocks noGrp="1"/>
          </p:cNvSpPr>
          <p:nvPr>
            <p:ph type="body" idx="1"/>
          </p:nvPr>
        </p:nvSpPr>
        <p:spPr/>
        <p:txBody>
          <a:bodyPr/>
          <a:lstStyle/>
          <a:p>
            <a:r>
              <a:rPr lang="en-US" dirty="0"/>
              <a:t>Clinical Presentation</a:t>
            </a:r>
          </a:p>
        </p:txBody>
      </p:sp>
      <p:sp>
        <p:nvSpPr>
          <p:cNvPr id="10" name="Content Placeholder 9">
            <a:extLst>
              <a:ext uri="{FF2B5EF4-FFF2-40B4-BE49-F238E27FC236}">
                <a16:creationId xmlns:a16="http://schemas.microsoft.com/office/drawing/2014/main" id="{42543F14-A01F-41B8-9C7C-DCA5D5562694}"/>
              </a:ext>
            </a:extLst>
          </p:cNvPr>
          <p:cNvSpPr>
            <a:spLocks noGrp="1"/>
          </p:cNvSpPr>
          <p:nvPr>
            <p:ph sz="half" idx="2"/>
          </p:nvPr>
        </p:nvSpPr>
        <p:spPr/>
        <p:txBody>
          <a:bodyPr>
            <a:normAutofit fontScale="92500" lnSpcReduction="20000"/>
          </a:bodyPr>
          <a:lstStyle/>
          <a:p>
            <a:r>
              <a:rPr lang="en-US" dirty="0"/>
              <a:t>Regular menses</a:t>
            </a:r>
          </a:p>
          <a:p>
            <a:r>
              <a:rPr lang="en-US" dirty="0"/>
              <a:t>Duration &gt; 7 days </a:t>
            </a:r>
          </a:p>
          <a:p>
            <a:r>
              <a:rPr lang="en-US" dirty="0"/>
              <a:t>Flow outside of normal parameters</a:t>
            </a:r>
          </a:p>
          <a:p>
            <a:pPr lvl="1"/>
            <a:r>
              <a:rPr lang="en-US" dirty="0"/>
              <a:t>Changes products every 1-2 </a:t>
            </a:r>
            <a:r>
              <a:rPr lang="en-US" dirty="0" err="1"/>
              <a:t>hrs</a:t>
            </a:r>
            <a:endParaRPr lang="en-US" dirty="0"/>
          </a:p>
          <a:p>
            <a:pPr lvl="1"/>
            <a:r>
              <a:rPr lang="en-US" dirty="0"/>
              <a:t>Passing clots larger than a quarter</a:t>
            </a:r>
          </a:p>
          <a:p>
            <a:r>
              <a:rPr lang="en-US" dirty="0"/>
              <a:t>Anemia or history of anemia</a:t>
            </a:r>
          </a:p>
          <a:p>
            <a:r>
              <a:rPr lang="en-US" dirty="0"/>
              <a:t>+ screen for blood diathesis </a:t>
            </a:r>
          </a:p>
        </p:txBody>
      </p:sp>
      <p:sp>
        <p:nvSpPr>
          <p:cNvPr id="11" name="Text Placeholder 10">
            <a:extLst>
              <a:ext uri="{FF2B5EF4-FFF2-40B4-BE49-F238E27FC236}">
                <a16:creationId xmlns:a16="http://schemas.microsoft.com/office/drawing/2014/main" id="{332CE703-DAFC-441D-81C5-45B7A1A3F9C7}"/>
              </a:ext>
            </a:extLst>
          </p:cNvPr>
          <p:cNvSpPr>
            <a:spLocks noGrp="1"/>
          </p:cNvSpPr>
          <p:nvPr>
            <p:ph type="body" sz="quarter" idx="3"/>
          </p:nvPr>
        </p:nvSpPr>
        <p:spPr/>
        <p:txBody>
          <a:bodyPr/>
          <a:lstStyle/>
          <a:p>
            <a:r>
              <a:rPr lang="en-US" dirty="0"/>
              <a:t>Evaluation</a:t>
            </a:r>
          </a:p>
        </p:txBody>
      </p:sp>
      <p:sp>
        <p:nvSpPr>
          <p:cNvPr id="12" name="Content Placeholder 11">
            <a:extLst>
              <a:ext uri="{FF2B5EF4-FFF2-40B4-BE49-F238E27FC236}">
                <a16:creationId xmlns:a16="http://schemas.microsoft.com/office/drawing/2014/main" id="{34146E7A-2CD9-436B-A478-132FAA3A8832}"/>
              </a:ext>
            </a:extLst>
          </p:cNvPr>
          <p:cNvSpPr>
            <a:spLocks noGrp="1"/>
          </p:cNvSpPr>
          <p:nvPr>
            <p:ph sz="quarter" idx="4"/>
          </p:nvPr>
        </p:nvSpPr>
        <p:spPr/>
        <p:txBody>
          <a:bodyPr>
            <a:normAutofit fontScale="92500" lnSpcReduction="20000"/>
          </a:bodyPr>
          <a:lstStyle/>
          <a:p>
            <a:r>
              <a:rPr lang="en-US" dirty="0"/>
              <a:t>Heme</a:t>
            </a:r>
          </a:p>
          <a:p>
            <a:pPr lvl="1"/>
            <a:r>
              <a:rPr lang="en-US" dirty="0"/>
              <a:t>CBC</a:t>
            </a:r>
          </a:p>
          <a:p>
            <a:pPr lvl="1"/>
            <a:r>
              <a:rPr lang="en-US" dirty="0"/>
              <a:t>Ferritin </a:t>
            </a:r>
          </a:p>
          <a:p>
            <a:pPr lvl="1"/>
            <a:r>
              <a:rPr lang="en-US" dirty="0"/>
              <a:t>PT/PTT</a:t>
            </a:r>
          </a:p>
          <a:p>
            <a:pPr lvl="1"/>
            <a:r>
              <a:rPr lang="en-US" dirty="0"/>
              <a:t>VWD Panel</a:t>
            </a:r>
          </a:p>
          <a:p>
            <a:pPr lvl="1"/>
            <a:r>
              <a:rPr lang="en-US" dirty="0"/>
              <a:t>Fibrinogen</a:t>
            </a:r>
          </a:p>
          <a:p>
            <a:pPr lvl="1"/>
            <a:r>
              <a:rPr lang="en-US" dirty="0"/>
              <a:t>Thrombin Time</a:t>
            </a:r>
          </a:p>
          <a:p>
            <a:pPr lvl="1"/>
            <a:r>
              <a:rPr lang="en-US" dirty="0"/>
              <a:t>Platelet aggregation studies*</a:t>
            </a:r>
          </a:p>
          <a:p>
            <a:r>
              <a:rPr lang="en-US" dirty="0"/>
              <a:t>Endo</a:t>
            </a:r>
          </a:p>
          <a:p>
            <a:pPr lvl="1"/>
            <a:r>
              <a:rPr lang="en-US" dirty="0"/>
              <a:t>HCG</a:t>
            </a:r>
          </a:p>
          <a:p>
            <a:pPr lvl="1"/>
            <a:r>
              <a:rPr lang="en-US" dirty="0"/>
              <a:t>TFTs</a:t>
            </a:r>
          </a:p>
          <a:p>
            <a:pPr lvl="1"/>
            <a:r>
              <a:rPr lang="en-US" dirty="0"/>
              <a:t>PRL</a:t>
            </a:r>
          </a:p>
          <a:p>
            <a:pPr lvl="1"/>
            <a:endParaRPr lang="en-US" dirty="0"/>
          </a:p>
        </p:txBody>
      </p:sp>
      <p:sp>
        <p:nvSpPr>
          <p:cNvPr id="13" name="TextBox 12">
            <a:extLst>
              <a:ext uri="{FF2B5EF4-FFF2-40B4-BE49-F238E27FC236}">
                <a16:creationId xmlns:a16="http://schemas.microsoft.com/office/drawing/2014/main" id="{971E34BD-BF00-48F8-BEF2-FF75233F0C44}"/>
              </a:ext>
            </a:extLst>
          </p:cNvPr>
          <p:cNvSpPr txBox="1"/>
          <p:nvPr/>
        </p:nvSpPr>
        <p:spPr>
          <a:xfrm>
            <a:off x="1066800" y="6050202"/>
            <a:ext cx="9477949" cy="646331"/>
          </a:xfrm>
          <a:prstGeom prst="rect">
            <a:avLst/>
          </a:prstGeom>
          <a:noFill/>
        </p:spPr>
        <p:txBody>
          <a:bodyPr wrap="square" rtlCol="0">
            <a:spAutoFit/>
          </a:bodyPr>
          <a:lstStyle/>
          <a:p>
            <a:pPr algn="ctr"/>
            <a:r>
              <a:rPr lang="en-US" i="1" dirty="0"/>
              <a:t>Ultrasound should not be part of first tier testing in adolescents </a:t>
            </a:r>
          </a:p>
          <a:p>
            <a:pPr algn="ctr"/>
            <a:r>
              <a:rPr lang="en-US" i="1" dirty="0"/>
              <a:t>Most causes of HMB are non-structural</a:t>
            </a:r>
          </a:p>
        </p:txBody>
      </p:sp>
    </p:spTree>
    <p:extLst>
      <p:ext uri="{BB962C8B-B14F-4D97-AF65-F5344CB8AC3E}">
        <p14:creationId xmlns:p14="http://schemas.microsoft.com/office/powerpoint/2010/main" val="3540188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06" y="451077"/>
            <a:ext cx="10058400" cy="1609344"/>
          </a:xfrm>
        </p:spPr>
        <p:txBody>
          <a:bodyPr/>
          <a:lstStyle/>
          <a:p>
            <a:r>
              <a:rPr lang="en-US" dirty="0"/>
              <a:t>Treatment of acute </a:t>
            </a:r>
            <a:r>
              <a:rPr lang="en-US" dirty="0" err="1"/>
              <a:t>hmb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57246033"/>
              </p:ext>
            </p:extLst>
          </p:nvPr>
        </p:nvGraphicFramePr>
        <p:xfrm>
          <a:off x="300506" y="2198625"/>
          <a:ext cx="11590988" cy="2565400"/>
        </p:xfrm>
        <a:graphic>
          <a:graphicData uri="http://schemas.openxmlformats.org/drawingml/2006/table">
            <a:tbl>
              <a:tblPr firstRow="1" bandRow="1">
                <a:tableStyleId>{5C22544A-7EE6-4342-B048-85BDC9FD1C3A}</a:tableStyleId>
              </a:tblPr>
              <a:tblGrid>
                <a:gridCol w="2897747">
                  <a:extLst>
                    <a:ext uri="{9D8B030D-6E8A-4147-A177-3AD203B41FA5}">
                      <a16:colId xmlns:a16="http://schemas.microsoft.com/office/drawing/2014/main" val="20000"/>
                    </a:ext>
                  </a:extLst>
                </a:gridCol>
                <a:gridCol w="2897747">
                  <a:extLst>
                    <a:ext uri="{9D8B030D-6E8A-4147-A177-3AD203B41FA5}">
                      <a16:colId xmlns:a16="http://schemas.microsoft.com/office/drawing/2014/main" val="20001"/>
                    </a:ext>
                  </a:extLst>
                </a:gridCol>
                <a:gridCol w="2897747">
                  <a:extLst>
                    <a:ext uri="{9D8B030D-6E8A-4147-A177-3AD203B41FA5}">
                      <a16:colId xmlns:a16="http://schemas.microsoft.com/office/drawing/2014/main" val="20002"/>
                    </a:ext>
                  </a:extLst>
                </a:gridCol>
                <a:gridCol w="2897747">
                  <a:extLst>
                    <a:ext uri="{9D8B030D-6E8A-4147-A177-3AD203B41FA5}">
                      <a16:colId xmlns:a16="http://schemas.microsoft.com/office/drawing/2014/main" val="20003"/>
                    </a:ext>
                  </a:extLst>
                </a:gridCol>
              </a:tblGrid>
              <a:tr h="343531">
                <a:tc>
                  <a:txBody>
                    <a:bodyPr/>
                    <a:lstStyle/>
                    <a:p>
                      <a:r>
                        <a:rPr lang="en-US" dirty="0"/>
                        <a:t>COCs </a:t>
                      </a:r>
                    </a:p>
                  </a:txBody>
                  <a:tcPr/>
                </a:tc>
                <a:tc>
                  <a:txBody>
                    <a:bodyPr/>
                    <a:lstStyle/>
                    <a:p>
                      <a:r>
                        <a:rPr lang="en-US" dirty="0"/>
                        <a:t>COC  Taper</a:t>
                      </a:r>
                    </a:p>
                  </a:txBody>
                  <a:tcPr/>
                </a:tc>
                <a:tc>
                  <a:txBody>
                    <a:bodyPr/>
                    <a:lstStyle/>
                    <a:p>
                      <a:r>
                        <a:rPr lang="en-US" dirty="0"/>
                        <a:t>Progesterone Only</a:t>
                      </a:r>
                    </a:p>
                  </a:txBody>
                  <a:tcPr/>
                </a:tc>
                <a:tc>
                  <a:txBody>
                    <a:bodyPr/>
                    <a:lstStyle/>
                    <a:p>
                      <a:r>
                        <a:rPr lang="en-US" dirty="0"/>
                        <a:t>Progesterone Only</a:t>
                      </a:r>
                    </a:p>
                  </a:txBody>
                  <a:tcPr/>
                </a:tc>
                <a:extLst>
                  <a:ext uri="{0D108BD9-81ED-4DB2-BD59-A6C34878D82A}">
                    <a16:rowId xmlns:a16="http://schemas.microsoft.com/office/drawing/2014/main" val="10000"/>
                  </a:ext>
                </a:extLst>
              </a:tr>
              <a:tr h="370840">
                <a:tc>
                  <a:txBody>
                    <a:bodyPr/>
                    <a:lstStyle/>
                    <a:p>
                      <a:r>
                        <a:rPr lang="en-US" dirty="0"/>
                        <a:t>Flow is light</a:t>
                      </a:r>
                    </a:p>
                  </a:txBody>
                  <a:tcPr/>
                </a:tc>
                <a:tc>
                  <a:txBody>
                    <a:bodyPr/>
                    <a:lstStyle/>
                    <a:p>
                      <a:r>
                        <a:rPr lang="en-US" dirty="0"/>
                        <a:t>Flow is heavy</a:t>
                      </a:r>
                    </a:p>
                  </a:txBody>
                  <a:tcPr/>
                </a:tc>
                <a:tc>
                  <a:txBody>
                    <a:bodyPr/>
                    <a:lstStyle/>
                    <a:p>
                      <a:r>
                        <a:rPr lang="en-US" dirty="0"/>
                        <a:t>Flow is light</a:t>
                      </a:r>
                    </a:p>
                  </a:txBody>
                  <a:tcPr/>
                </a:tc>
                <a:tc>
                  <a:txBody>
                    <a:bodyPr/>
                    <a:lstStyle/>
                    <a:p>
                      <a:r>
                        <a:rPr lang="en-US" dirty="0"/>
                        <a:t>Flow is heavy</a:t>
                      </a:r>
                    </a:p>
                  </a:txBody>
                  <a:tcPr/>
                </a:tc>
                <a:extLst>
                  <a:ext uri="{0D108BD9-81ED-4DB2-BD59-A6C34878D82A}">
                    <a16:rowId xmlns:a16="http://schemas.microsoft.com/office/drawing/2014/main" val="10001"/>
                  </a:ext>
                </a:extLst>
              </a:tr>
              <a:tr h="370840">
                <a:tc>
                  <a:txBody>
                    <a:bodyPr/>
                    <a:lstStyle/>
                    <a:p>
                      <a:r>
                        <a:rPr lang="en-US" dirty="0"/>
                        <a:t>30 mcg pill (</a:t>
                      </a:r>
                      <a:r>
                        <a:rPr lang="en-US" dirty="0" err="1"/>
                        <a:t>Cryselle</a:t>
                      </a:r>
                      <a:r>
                        <a:rPr lang="en-US" dirty="0"/>
                        <a:t>)</a:t>
                      </a:r>
                    </a:p>
                  </a:txBody>
                  <a:tcPr/>
                </a:tc>
                <a:tc>
                  <a:txBody>
                    <a:bodyPr/>
                    <a:lstStyle/>
                    <a:p>
                      <a:r>
                        <a:rPr lang="en-US" dirty="0"/>
                        <a:t>30mcg</a:t>
                      </a:r>
                      <a:r>
                        <a:rPr lang="en-US" baseline="0" dirty="0"/>
                        <a:t> pill (</a:t>
                      </a:r>
                      <a:r>
                        <a:rPr lang="en-US" baseline="0" dirty="0" err="1"/>
                        <a:t>Cryselle</a:t>
                      </a:r>
                      <a:r>
                        <a:rPr lang="en-US" baseline="0" dirty="0"/>
                        <a:t>)</a:t>
                      </a:r>
                    </a:p>
                  </a:txBody>
                  <a:tcPr/>
                </a:tc>
                <a:tc>
                  <a:txBody>
                    <a:bodyPr/>
                    <a:lstStyle/>
                    <a:p>
                      <a:r>
                        <a:rPr lang="en-US" dirty="0"/>
                        <a:t>Provera 10-20mg </a:t>
                      </a:r>
                    </a:p>
                    <a:p>
                      <a:r>
                        <a:rPr lang="en-US" dirty="0"/>
                        <a:t>Or</a:t>
                      </a:r>
                    </a:p>
                    <a:p>
                      <a:r>
                        <a:rPr lang="en-US" dirty="0" err="1"/>
                        <a:t>Aygestin</a:t>
                      </a:r>
                      <a:r>
                        <a:rPr lang="en-US" dirty="0"/>
                        <a:t> 5mg</a:t>
                      </a:r>
                    </a:p>
                  </a:txBody>
                  <a:tcPr/>
                </a:tc>
                <a:tc>
                  <a:txBody>
                    <a:bodyPr/>
                    <a:lstStyle/>
                    <a:p>
                      <a:r>
                        <a:rPr lang="en-US" dirty="0"/>
                        <a:t>Provera 20mg</a:t>
                      </a:r>
                    </a:p>
                    <a:p>
                      <a:r>
                        <a:rPr lang="en-US" dirty="0"/>
                        <a:t>Or </a:t>
                      </a:r>
                    </a:p>
                    <a:p>
                      <a:r>
                        <a:rPr lang="en-US" dirty="0" err="1"/>
                        <a:t>Aygestin</a:t>
                      </a:r>
                      <a:r>
                        <a:rPr lang="en-US" baseline="0" dirty="0"/>
                        <a:t> 5mg</a:t>
                      </a:r>
                      <a:endParaRPr lang="en-US" dirty="0"/>
                    </a:p>
                  </a:txBody>
                  <a:tcPr/>
                </a:tc>
                <a:extLst>
                  <a:ext uri="{0D108BD9-81ED-4DB2-BD59-A6C34878D82A}">
                    <a16:rowId xmlns:a16="http://schemas.microsoft.com/office/drawing/2014/main" val="10002"/>
                  </a:ext>
                </a:extLst>
              </a:tr>
              <a:tr h="370840">
                <a:tc>
                  <a:txBody>
                    <a:bodyPr/>
                    <a:lstStyle/>
                    <a:p>
                      <a:r>
                        <a:rPr lang="en-US" dirty="0"/>
                        <a:t>1</a:t>
                      </a:r>
                      <a:r>
                        <a:rPr lang="en-US" baseline="0" dirty="0"/>
                        <a:t> tablet daily</a:t>
                      </a:r>
                      <a:endParaRPr lang="en-US" dirty="0"/>
                    </a:p>
                  </a:txBody>
                  <a:tcPr/>
                </a:tc>
                <a:tc>
                  <a:txBody>
                    <a:bodyPr/>
                    <a:lstStyle/>
                    <a:p>
                      <a:r>
                        <a:rPr lang="en-US" dirty="0"/>
                        <a:t>1 tab TID x 3 days</a:t>
                      </a:r>
                    </a:p>
                    <a:p>
                      <a:r>
                        <a:rPr lang="en-US" dirty="0"/>
                        <a:t>1 tab</a:t>
                      </a:r>
                      <a:r>
                        <a:rPr lang="en-US" baseline="0" dirty="0"/>
                        <a:t> BID x2 weeks</a:t>
                      </a:r>
                    </a:p>
                    <a:p>
                      <a:r>
                        <a:rPr lang="en-US" baseline="0" dirty="0"/>
                        <a:t>1 tab </a:t>
                      </a:r>
                      <a:r>
                        <a:rPr lang="en-US" baseline="0" dirty="0" err="1"/>
                        <a:t>Qday</a:t>
                      </a:r>
                      <a:r>
                        <a:rPr lang="en-US" baseline="0" dirty="0"/>
                        <a:t> </a:t>
                      </a:r>
                      <a:endParaRPr lang="en-US" dirty="0"/>
                    </a:p>
                  </a:txBody>
                  <a:tcPr/>
                </a:tc>
                <a:tc>
                  <a:txBody>
                    <a:bodyPr/>
                    <a:lstStyle/>
                    <a:p>
                      <a:r>
                        <a:rPr lang="en-US" dirty="0"/>
                        <a:t>1 tablet daily</a:t>
                      </a:r>
                    </a:p>
                  </a:txBody>
                  <a:tcPr/>
                </a:tc>
                <a:tc>
                  <a:txBody>
                    <a:bodyPr/>
                    <a:lstStyle/>
                    <a:p>
                      <a:r>
                        <a:rPr lang="en-US" dirty="0"/>
                        <a:t>1</a:t>
                      </a:r>
                      <a:r>
                        <a:rPr lang="en-US" baseline="0" dirty="0"/>
                        <a:t> tab TID x 7 days</a:t>
                      </a:r>
                    </a:p>
                    <a:p>
                      <a:r>
                        <a:rPr lang="en-US" baseline="0" dirty="0"/>
                        <a:t>1 tab BID x 7 days</a:t>
                      </a:r>
                    </a:p>
                    <a:p>
                      <a:r>
                        <a:rPr lang="en-US" baseline="0" dirty="0"/>
                        <a:t>1 tab </a:t>
                      </a:r>
                      <a:r>
                        <a:rPr lang="en-US" baseline="0" dirty="0" err="1"/>
                        <a:t>Qday</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66427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A6CB9-7558-41A8-948F-0CE332C20BF3}"/>
              </a:ext>
            </a:extLst>
          </p:cNvPr>
          <p:cNvSpPr>
            <a:spLocks noGrp="1"/>
          </p:cNvSpPr>
          <p:nvPr>
            <p:ph type="title"/>
          </p:nvPr>
        </p:nvSpPr>
        <p:spPr>
          <a:xfrm>
            <a:off x="8156350" y="484632"/>
            <a:ext cx="3544035" cy="1609344"/>
          </a:xfrm>
          <a:ln>
            <a:noFill/>
          </a:ln>
        </p:spPr>
        <p:txBody>
          <a:bodyPr>
            <a:normAutofit/>
          </a:bodyPr>
          <a:lstStyle/>
          <a:p>
            <a:r>
              <a:rPr lang="en-US" sz="3200" dirty="0"/>
              <a:t>Treatment of chronic heavy menses</a:t>
            </a:r>
          </a:p>
        </p:txBody>
      </p:sp>
      <p:pic>
        <p:nvPicPr>
          <p:cNvPr id="4" name="Content Placeholder 3">
            <a:extLst>
              <a:ext uri="{FF2B5EF4-FFF2-40B4-BE49-F238E27FC236}">
                <a16:creationId xmlns:a16="http://schemas.microsoft.com/office/drawing/2014/main" id="{1D10F979-B0DF-4181-BCAA-32AADF77E9A3}"/>
              </a:ext>
            </a:extLst>
          </p:cNvPr>
          <p:cNvPicPr>
            <a:picLocks noChangeAspect="1"/>
          </p:cNvPicPr>
          <p:nvPr/>
        </p:nvPicPr>
        <p:blipFill>
          <a:blip r:embed="rId4"/>
          <a:stretch>
            <a:fillRect/>
          </a:stretch>
        </p:blipFill>
        <p:spPr>
          <a:xfrm>
            <a:off x="633999" y="1137173"/>
            <a:ext cx="6882269" cy="4593914"/>
          </a:xfrm>
          <a:prstGeom prst="rect">
            <a:avLst/>
          </a:prstGeom>
        </p:spPr>
      </p:pic>
      <p:sp>
        <p:nvSpPr>
          <p:cNvPr id="8" name="Content Placeholder 7">
            <a:extLst>
              <a:ext uri="{FF2B5EF4-FFF2-40B4-BE49-F238E27FC236}">
                <a16:creationId xmlns:a16="http://schemas.microsoft.com/office/drawing/2014/main" id="{161D7186-645A-B0F7-E4FB-9D24CF17D018}"/>
              </a:ext>
            </a:extLst>
          </p:cNvPr>
          <p:cNvSpPr>
            <a:spLocks noGrp="1"/>
          </p:cNvSpPr>
          <p:nvPr>
            <p:ph idx="1"/>
          </p:nvPr>
        </p:nvSpPr>
        <p:spPr>
          <a:xfrm>
            <a:off x="8156351" y="2121408"/>
            <a:ext cx="3544034" cy="4050792"/>
          </a:xfrm>
        </p:spPr>
        <p:txBody>
          <a:bodyPr>
            <a:normAutofit/>
          </a:bodyPr>
          <a:lstStyle/>
          <a:p>
            <a:r>
              <a:rPr lang="en-US" sz="1600" dirty="0"/>
              <a:t>Combination pills</a:t>
            </a:r>
          </a:p>
          <a:p>
            <a:r>
              <a:rPr lang="en-US" sz="1600" dirty="0"/>
              <a:t>Progesterone only pills</a:t>
            </a:r>
          </a:p>
          <a:p>
            <a:r>
              <a:rPr lang="en-US" sz="1600" dirty="0"/>
              <a:t>Patch</a:t>
            </a:r>
          </a:p>
          <a:p>
            <a:r>
              <a:rPr lang="en-US" sz="1600" dirty="0"/>
              <a:t>Vaginal Ring</a:t>
            </a:r>
          </a:p>
          <a:p>
            <a:r>
              <a:rPr lang="en-US" sz="1600" dirty="0"/>
              <a:t>Depo Provera</a:t>
            </a:r>
          </a:p>
          <a:p>
            <a:r>
              <a:rPr lang="en-US" sz="1600" dirty="0"/>
              <a:t>Nexplanon </a:t>
            </a:r>
          </a:p>
          <a:p>
            <a:r>
              <a:rPr lang="en-US" sz="1600" dirty="0"/>
              <a:t>Intrauterine Device</a:t>
            </a:r>
          </a:p>
        </p:txBody>
      </p:sp>
      <p:grpSp>
        <p:nvGrpSpPr>
          <p:cNvPr id="27" name="Group 21">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2">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3">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42288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27D5D-52DF-405A-A103-935262090F74}"/>
              </a:ext>
            </a:extLst>
          </p:cNvPr>
          <p:cNvSpPr>
            <a:spLocks noGrp="1"/>
          </p:cNvSpPr>
          <p:nvPr>
            <p:ph type="title"/>
          </p:nvPr>
        </p:nvSpPr>
        <p:spPr/>
        <p:txBody>
          <a:bodyPr/>
          <a:lstStyle/>
          <a:p>
            <a:r>
              <a:rPr lang="en-US" dirty="0"/>
              <a:t>Part 3: period progress</a:t>
            </a:r>
            <a:br>
              <a:rPr lang="en-US" dirty="0"/>
            </a:br>
            <a:r>
              <a:rPr lang="en-US" dirty="0"/>
              <a:t>(</a:t>
            </a:r>
            <a:r>
              <a:rPr lang="en-US" sz="6000" dirty="0"/>
              <a:t>and preventing pregnancy)</a:t>
            </a:r>
          </a:p>
        </p:txBody>
      </p:sp>
      <p:sp>
        <p:nvSpPr>
          <p:cNvPr id="6" name="Text Placeholder 5">
            <a:extLst>
              <a:ext uri="{FF2B5EF4-FFF2-40B4-BE49-F238E27FC236}">
                <a16:creationId xmlns:a16="http://schemas.microsoft.com/office/drawing/2014/main" id="{D7CDA559-3130-485D-86DD-CA9AEC8AEB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8104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064" name="Freeform: Shape 2063">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2050" name="Picture 2" descr="Image result for birth control pill costum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7691" y="818727"/>
            <a:ext cx="4476618" cy="522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2048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15">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1" name="Title 10"/>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OCPs are (relatively) safe!</a:t>
            </a:r>
          </a:p>
        </p:txBody>
      </p:sp>
      <p:graphicFrame>
        <p:nvGraphicFramePr>
          <p:cNvPr id="7" name="Diagram 6"/>
          <p:cNvGraphicFramePr/>
          <p:nvPr>
            <p:extLst>
              <p:ext uri="{D42A27DB-BD31-4B8C-83A1-F6EECF244321}">
                <p14:modId xmlns:p14="http://schemas.microsoft.com/office/powerpoint/2010/main" val="1649417888"/>
              </p:ext>
            </p:extLst>
          </p:nvPr>
        </p:nvGraphicFramePr>
        <p:xfrm>
          <a:off x="1069847" y="2121408"/>
          <a:ext cx="6482419" cy="405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979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6560F2-5B98-4DB3-8F55-678F67058904}"/>
              </a:ext>
            </a:extLst>
          </p:cNvPr>
          <p:cNvSpPr>
            <a:spLocks noGrp="1"/>
          </p:cNvSpPr>
          <p:nvPr>
            <p:ph type="title"/>
          </p:nvPr>
        </p:nvSpPr>
        <p:spPr/>
        <p:txBody>
          <a:bodyPr/>
          <a:lstStyle/>
          <a:p>
            <a:r>
              <a:rPr lang="en-US" dirty="0"/>
              <a:t>Part 1: </a:t>
            </a:r>
            <a:br>
              <a:rPr lang="en-US" dirty="0"/>
            </a:br>
            <a:r>
              <a:rPr lang="en-US" dirty="0"/>
              <a:t>prepuberty problems</a:t>
            </a:r>
          </a:p>
        </p:txBody>
      </p:sp>
      <p:sp>
        <p:nvSpPr>
          <p:cNvPr id="8" name="Text Placeholder 7">
            <a:extLst>
              <a:ext uri="{FF2B5EF4-FFF2-40B4-BE49-F238E27FC236}">
                <a16:creationId xmlns:a16="http://schemas.microsoft.com/office/drawing/2014/main" id="{F08B6CE1-7F22-4F6D-8154-E0761BA056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83805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11">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12">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13">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634000" y="484632"/>
            <a:ext cx="7495874" cy="1609344"/>
          </a:xfrm>
        </p:spPr>
        <p:txBody>
          <a:bodyPr vert="horz" lIns="91440" tIns="45720" rIns="91440" bIns="45720" rtlCol="0" anchor="ctr">
            <a:normAutofit/>
          </a:bodyPr>
          <a:lstStyle/>
          <a:p>
            <a:r>
              <a:rPr lang="en-US"/>
              <a:t>Mechanism of Action: </a:t>
            </a:r>
            <a:br>
              <a:rPr lang="en-US"/>
            </a:br>
            <a:r>
              <a:rPr lang="en-US"/>
              <a:t>Combination OCPs</a:t>
            </a:r>
          </a:p>
        </p:txBody>
      </p:sp>
      <p:sp>
        <p:nvSpPr>
          <p:cNvPr id="5" name="Content Placeholder 4"/>
          <p:cNvSpPr>
            <a:spLocks noGrp="1"/>
          </p:cNvSpPr>
          <p:nvPr>
            <p:ph sz="half" idx="2"/>
          </p:nvPr>
        </p:nvSpPr>
        <p:spPr>
          <a:xfrm>
            <a:off x="634000" y="2121408"/>
            <a:ext cx="7495874" cy="4050792"/>
          </a:xfrm>
        </p:spPr>
        <p:txBody>
          <a:bodyPr vert="horz" lIns="91440" tIns="45720" rIns="91440" bIns="45720" rtlCol="0">
            <a:normAutofit/>
          </a:bodyPr>
          <a:lstStyle/>
          <a:p>
            <a:r>
              <a:rPr lang="en-US"/>
              <a:t>Thickens cervical mucus</a:t>
            </a:r>
          </a:p>
          <a:p>
            <a:r>
              <a:rPr lang="en-US"/>
              <a:t>Suppresses ovulation via negative feedback</a:t>
            </a:r>
          </a:p>
          <a:p>
            <a:pPr lvl="1"/>
            <a:r>
              <a:rPr lang="en-US" dirty="0"/>
              <a:t>Decreased </a:t>
            </a:r>
            <a:r>
              <a:rPr lang="en-US"/>
              <a:t>GnRH pulsatility</a:t>
            </a:r>
            <a:endParaRPr lang="en-US" dirty="0"/>
          </a:p>
          <a:p>
            <a:pPr lvl="1"/>
            <a:r>
              <a:rPr lang="en-US" dirty="0"/>
              <a:t>Decreased pituitary responsiveness</a:t>
            </a:r>
          </a:p>
          <a:p>
            <a:pPr lvl="1"/>
            <a:r>
              <a:rPr lang="en-US" dirty="0"/>
              <a:t>Suppression of LH and FSH</a:t>
            </a:r>
          </a:p>
          <a:p>
            <a:pPr lvl="1"/>
            <a:r>
              <a:rPr lang="en-US" dirty="0"/>
              <a:t>Inhibits mid-cycle LH surge</a:t>
            </a:r>
          </a:p>
          <a:p>
            <a:r>
              <a:rPr lang="en-US"/>
              <a:t>Decreased tubal motility</a:t>
            </a:r>
          </a:p>
          <a:p>
            <a:r>
              <a:rPr lang="en-US" b="1"/>
              <a:t>Endometrial atrophy and localized edema</a:t>
            </a:r>
          </a:p>
        </p:txBody>
      </p:sp>
      <p:pic>
        <p:nvPicPr>
          <p:cNvPr id="7" name="Picture 6" descr="pict 5.jpg"/>
          <p:cNvPicPr>
            <a:picLocks noChangeAspect="1"/>
          </p:cNvPicPr>
          <p:nvPr/>
        </p:nvPicPr>
        <p:blipFill rotWithShape="1">
          <a:blip r:embed="rId4"/>
          <a:srcRect t="35100" r="-2" b="14179"/>
          <a:stretch/>
        </p:blipFill>
        <p:spPr>
          <a:xfrm>
            <a:off x="8456189" y="640080"/>
            <a:ext cx="3112997" cy="2605194"/>
          </a:xfrm>
          <a:prstGeom prst="rect">
            <a:avLst/>
          </a:prstGeom>
        </p:spPr>
      </p:pic>
      <p:pic>
        <p:nvPicPr>
          <p:cNvPr id="6" name="Picture 4"/>
          <p:cNvPicPr>
            <a:picLocks noGrp="1" noChangeArrowheads="1"/>
          </p:cNvPicPr>
          <p:nvPr>
            <p:ph sz="half" idx="1"/>
          </p:nvPr>
        </p:nvPicPr>
        <p:blipFill rotWithShape="1">
          <a:blip r:embed="rId5" cstate="print"/>
          <a:srcRect l="20292" r="9208"/>
          <a:stretch/>
        </p:blipFill>
        <p:spPr>
          <a:xfrm>
            <a:off x="8456189" y="3423830"/>
            <a:ext cx="3112997" cy="2605194"/>
          </a:xfrm>
          <a:prstGeom prst="rect">
            <a:avLst/>
          </a:prstGeom>
        </p:spPr>
      </p:pic>
    </p:spTree>
    <p:extLst>
      <p:ext uri="{BB962C8B-B14F-4D97-AF65-F5344CB8AC3E}">
        <p14:creationId xmlns:p14="http://schemas.microsoft.com/office/powerpoint/2010/main" val="3077005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69848" y="484632"/>
            <a:ext cx="10058400" cy="1609344"/>
          </a:xfrm>
        </p:spPr>
        <p:txBody>
          <a:bodyPr>
            <a:normAutofit/>
          </a:bodyPr>
          <a:lstStyle/>
          <a:p>
            <a:r>
              <a:rPr lang="en-US" dirty="0"/>
              <a:t>Combination </a:t>
            </a:r>
            <a:r>
              <a:rPr lang="en-US" dirty="0" err="1"/>
              <a:t>OCPs</a:t>
            </a:r>
            <a:r>
              <a:rPr lang="en-US" dirty="0"/>
              <a:t>: Advantages</a:t>
            </a:r>
          </a:p>
        </p:txBody>
      </p:sp>
      <p:sp>
        <p:nvSpPr>
          <p:cNvPr id="11" name="Rectangle 1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393192"/>
              </p:ext>
            </p:extLst>
          </p:nvPr>
        </p:nvGraphicFramePr>
        <p:xfrm>
          <a:off x="1069975" y="2489178"/>
          <a:ext cx="10058400" cy="3739452"/>
        </p:xfrm>
        <a:graphic>
          <a:graphicData uri="http://schemas.openxmlformats.org/drawingml/2006/table">
            <a:tbl>
              <a:tblPr firstRow="1" bandRow="1">
                <a:tableStyleId>{5C22544A-7EE6-4342-B048-85BDC9FD1C3A}</a:tableStyleId>
              </a:tblPr>
              <a:tblGrid>
                <a:gridCol w="2476988">
                  <a:extLst>
                    <a:ext uri="{9D8B030D-6E8A-4147-A177-3AD203B41FA5}">
                      <a16:colId xmlns:a16="http://schemas.microsoft.com/office/drawing/2014/main" val="20000"/>
                    </a:ext>
                  </a:extLst>
                </a:gridCol>
                <a:gridCol w="3844024">
                  <a:extLst>
                    <a:ext uri="{9D8B030D-6E8A-4147-A177-3AD203B41FA5}">
                      <a16:colId xmlns:a16="http://schemas.microsoft.com/office/drawing/2014/main" val="20001"/>
                    </a:ext>
                  </a:extLst>
                </a:gridCol>
                <a:gridCol w="3737388">
                  <a:extLst>
                    <a:ext uri="{9D8B030D-6E8A-4147-A177-3AD203B41FA5}">
                      <a16:colId xmlns:a16="http://schemas.microsoft.com/office/drawing/2014/main" val="20002"/>
                    </a:ext>
                  </a:extLst>
                </a:gridCol>
              </a:tblGrid>
              <a:tr h="482018">
                <a:tc>
                  <a:txBody>
                    <a:bodyPr/>
                    <a:lstStyle/>
                    <a:p>
                      <a:r>
                        <a:rPr lang="en-US" sz="2200"/>
                        <a:t>General</a:t>
                      </a:r>
                    </a:p>
                  </a:txBody>
                  <a:tcPr marL="224482" marR="224482" marT="55081" marB="55081"/>
                </a:tc>
                <a:tc>
                  <a:txBody>
                    <a:bodyPr/>
                    <a:lstStyle/>
                    <a:p>
                      <a:r>
                        <a:rPr lang="en-US" sz="2200"/>
                        <a:t>Menstrual</a:t>
                      </a:r>
                    </a:p>
                  </a:txBody>
                  <a:tcPr marL="224482" marR="224482" marT="55081" marB="55081"/>
                </a:tc>
                <a:tc>
                  <a:txBody>
                    <a:bodyPr/>
                    <a:lstStyle/>
                    <a:p>
                      <a:r>
                        <a:rPr lang="en-US" sz="2200"/>
                        <a:t>Health</a:t>
                      </a:r>
                    </a:p>
                  </a:txBody>
                  <a:tcPr marL="224482" marR="224482" marT="55081" marB="55081"/>
                </a:tc>
                <a:extLst>
                  <a:ext uri="{0D108BD9-81ED-4DB2-BD59-A6C34878D82A}">
                    <a16:rowId xmlns:a16="http://schemas.microsoft.com/office/drawing/2014/main" val="10000"/>
                  </a:ext>
                </a:extLst>
              </a:tr>
              <a:tr h="512498">
                <a:tc>
                  <a:txBody>
                    <a:bodyPr/>
                    <a:lstStyle/>
                    <a:p>
                      <a:r>
                        <a:rPr lang="en-US" sz="2400"/>
                        <a:t>Efficacy*</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a:t> Dysmenorrhea</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baseline="0">
                          <a:sym typeface="Wingdings"/>
                        </a:rPr>
                        <a:t> Ovarian cancer</a:t>
                      </a:r>
                      <a:endParaRPr lang="en-US" sz="2400"/>
                    </a:p>
                  </a:txBody>
                  <a:tcPr marL="224482" marR="224482" marT="55081" marB="55081"/>
                </a:tc>
                <a:extLst>
                  <a:ext uri="{0D108BD9-81ED-4DB2-BD59-A6C34878D82A}">
                    <a16:rowId xmlns:a16="http://schemas.microsoft.com/office/drawing/2014/main" val="10001"/>
                  </a:ext>
                </a:extLst>
              </a:tr>
              <a:tr h="512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Safety</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a:t> Blood loss</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 Endometrial cancer</a:t>
                      </a:r>
                      <a:endParaRPr lang="en-US" sz="2400"/>
                    </a:p>
                  </a:txBody>
                  <a:tcPr marL="224482" marR="224482" marT="55081" marB="55081"/>
                </a:tc>
                <a:extLst>
                  <a:ext uri="{0D108BD9-81ED-4DB2-BD59-A6C34878D82A}">
                    <a16:rowId xmlns:a16="http://schemas.microsoft.com/office/drawing/2014/main" val="10002"/>
                  </a:ext>
                </a:extLst>
              </a:tr>
              <a:tr h="512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Reversibility</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baseline="0">
                          <a:sym typeface="Wingdings"/>
                        </a:rPr>
                        <a:t> </a:t>
                      </a:r>
                      <a:r>
                        <a:rPr lang="en-US" sz="2400"/>
                        <a:t>PMS</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 typeface="Wingdings" charset="2"/>
                        <a:buChar char="â"/>
                        <a:tabLst/>
                        <a:defRPr/>
                      </a:pPr>
                      <a:r>
                        <a:rPr lang="en-US" sz="2400">
                          <a:sym typeface="Wingdings"/>
                        </a:rPr>
                        <a:t>Acne &amp; hirsutism</a:t>
                      </a:r>
                      <a:endParaRPr lang="en-US" sz="2400"/>
                    </a:p>
                  </a:txBody>
                  <a:tcPr marL="224482" marR="224482" marT="55081" marB="55081"/>
                </a:tc>
                <a:extLst>
                  <a:ext uri="{0D108BD9-81ED-4DB2-BD59-A6C34878D82A}">
                    <a16:rowId xmlns:a16="http://schemas.microsoft.com/office/drawing/2014/main" val="10003"/>
                  </a:ext>
                </a:extLst>
              </a:tr>
              <a:tr h="512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Side</a:t>
                      </a:r>
                      <a:r>
                        <a:rPr lang="en-US" sz="2400" baseline="0"/>
                        <a:t> effects</a:t>
                      </a:r>
                      <a:endParaRPr lang="en-US" sz="2400"/>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baseline="0">
                          <a:sym typeface="Wingdings"/>
                        </a:rPr>
                        <a:t> A</a:t>
                      </a:r>
                      <a:r>
                        <a:rPr lang="en-US" sz="2400"/>
                        <a:t>novulatory bleeding</a:t>
                      </a:r>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 Endometriosis pain</a:t>
                      </a:r>
                      <a:endParaRPr lang="en-US" sz="2400"/>
                    </a:p>
                  </a:txBody>
                  <a:tcPr marL="224482" marR="224482" marT="55081" marB="55081"/>
                </a:tc>
                <a:extLst>
                  <a:ext uri="{0D108BD9-81ED-4DB2-BD59-A6C34878D82A}">
                    <a16:rowId xmlns:a16="http://schemas.microsoft.com/office/drawing/2014/main" val="10004"/>
                  </a:ext>
                </a:extLst>
              </a:tr>
              <a:tr h="878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a:p>
                  </a:txBody>
                  <a:tcPr marL="224482" marR="224482" marT="55081" marB="550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sym typeface="Wingdings"/>
                        </a:rPr>
                        <a:t></a:t>
                      </a:r>
                      <a:r>
                        <a:rPr lang="en-US" sz="2400" baseline="0">
                          <a:sym typeface="Wingdings"/>
                        </a:rPr>
                        <a:t> O</a:t>
                      </a:r>
                      <a:r>
                        <a:rPr lang="en-US" sz="2400"/>
                        <a:t>varian cysts</a:t>
                      </a:r>
                    </a:p>
                  </a:txBody>
                  <a:tcPr marL="224482" marR="224482" marT="55081" marB="55081"/>
                </a:tc>
                <a:tc>
                  <a:txBody>
                    <a:bodyPr/>
                    <a:lstStyle/>
                    <a:p>
                      <a:r>
                        <a:rPr lang="en-US" sz="2400">
                          <a:sym typeface="Wingdings"/>
                        </a:rPr>
                        <a:t> Benign</a:t>
                      </a:r>
                      <a:r>
                        <a:rPr lang="en-US" sz="2400" baseline="0">
                          <a:sym typeface="Wingdings"/>
                        </a:rPr>
                        <a:t> breast disease</a:t>
                      </a:r>
                      <a:endParaRPr lang="en-US" sz="2400"/>
                    </a:p>
                  </a:txBody>
                  <a:tcPr marL="224482" marR="224482" marT="55081" marB="55081"/>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43222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301752"/>
            <a:ext cx="10058400" cy="1609344"/>
          </a:xfrm>
        </p:spPr>
        <p:txBody>
          <a:bodyPr/>
          <a:lstStyle/>
          <a:p>
            <a:r>
              <a:rPr lang="en-US" dirty="0"/>
              <a:t>What is in them?</a:t>
            </a:r>
          </a:p>
        </p:txBody>
      </p:sp>
      <p:sp>
        <p:nvSpPr>
          <p:cNvPr id="4" name="Text Placeholder 3"/>
          <p:cNvSpPr>
            <a:spLocks noGrp="1"/>
          </p:cNvSpPr>
          <p:nvPr>
            <p:ph type="body" idx="1"/>
          </p:nvPr>
        </p:nvSpPr>
        <p:spPr/>
        <p:txBody>
          <a:bodyPr/>
          <a:lstStyle/>
          <a:p>
            <a:r>
              <a:rPr lang="en-US" dirty="0"/>
              <a:t>Estrogen</a:t>
            </a:r>
          </a:p>
        </p:txBody>
      </p:sp>
      <p:sp>
        <p:nvSpPr>
          <p:cNvPr id="5" name="Content Placeholder 4"/>
          <p:cNvSpPr>
            <a:spLocks noGrp="1"/>
          </p:cNvSpPr>
          <p:nvPr>
            <p:ph sz="half" idx="2"/>
          </p:nvPr>
        </p:nvSpPr>
        <p:spPr/>
        <p:txBody>
          <a:bodyPr/>
          <a:lstStyle/>
          <a:p>
            <a:r>
              <a:rPr lang="en-US" dirty="0" err="1"/>
              <a:t>Ethinyl</a:t>
            </a:r>
            <a:r>
              <a:rPr lang="en-US" dirty="0"/>
              <a:t> </a:t>
            </a:r>
            <a:r>
              <a:rPr lang="en-US" dirty="0" err="1"/>
              <a:t>estradiol</a:t>
            </a:r>
            <a:endParaRPr lang="en-US" dirty="0"/>
          </a:p>
          <a:p>
            <a:r>
              <a:rPr lang="en-US" dirty="0"/>
              <a:t>20-50 micrograms</a:t>
            </a:r>
          </a:p>
          <a:p>
            <a:r>
              <a:rPr lang="en-US" dirty="0"/>
              <a:t>&gt;35 micrograms rare</a:t>
            </a:r>
          </a:p>
        </p:txBody>
      </p:sp>
      <p:sp>
        <p:nvSpPr>
          <p:cNvPr id="6" name="Text Placeholder 5"/>
          <p:cNvSpPr>
            <a:spLocks noGrp="1"/>
          </p:cNvSpPr>
          <p:nvPr>
            <p:ph type="body" sz="quarter" idx="3"/>
          </p:nvPr>
        </p:nvSpPr>
        <p:spPr>
          <a:xfrm>
            <a:off x="6245226" y="1143000"/>
            <a:ext cx="4041775" cy="457200"/>
          </a:xfrm>
        </p:spPr>
        <p:txBody>
          <a:bodyPr/>
          <a:lstStyle/>
          <a:p>
            <a:r>
              <a:rPr lang="en-US" dirty="0"/>
              <a:t>Progesterone</a:t>
            </a:r>
          </a:p>
        </p:txBody>
      </p:sp>
      <p:graphicFrame>
        <p:nvGraphicFramePr>
          <p:cNvPr id="8" name="Content Placeholder 7"/>
          <p:cNvGraphicFramePr>
            <a:graphicFrameLocks noGrp="1"/>
          </p:cNvGraphicFramePr>
          <p:nvPr>
            <p:ph sz="quarter" idx="4"/>
          </p:nvPr>
        </p:nvGraphicFramePr>
        <p:xfrm>
          <a:off x="6242305" y="1600201"/>
          <a:ext cx="4041775" cy="4994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007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ocps.jpg"/>
          <p:cNvPicPr>
            <a:picLocks noGrp="1" noChangeAspect="1"/>
          </p:cNvPicPr>
          <p:nvPr>
            <p:ph sz="half" idx="4294967295"/>
          </p:nvPr>
        </p:nvPicPr>
        <p:blipFill rotWithShape="1">
          <a:blip r:embed="rId2"/>
          <a:stretch/>
        </p:blipFill>
        <p:spPr>
          <a:xfrm>
            <a:off x="3187836" y="4176724"/>
            <a:ext cx="2745000" cy="2066699"/>
          </a:xfrm>
          <a:prstGeom prst="rect">
            <a:avLst/>
          </a:prstGeom>
        </p:spPr>
      </p:pic>
      <p:sp>
        <p:nvSpPr>
          <p:cNvPr id="41986" name="AutoShape 2" descr="data:image/jpeg;base64,/9j/4AAQSkZJRgABAQAAAQABAAD/2wCEAAkGBxMTERUUEhQVFhUVFxgaFxgVFxgaGBcdFxgaFxkZHBwYHiggGholHBcXIjEhJSksMC4uFx8zODMsNygtLisBCgoKDg0OGxAQGywkICQsLCw0MjcsLDQvLC8sLCwsLCwsNCwsLCwsLCwsLCwsLCwsLCwsLCwsLCwsLCwsLCwsLP/AABEIAMMBAwMBEQACEQEDEQH/xAAbAAEAAgMBAQAAAAAAAAAAAAAABAUDBgcCAf/EAD0QAAEDAgQDBgMGBgICAwEAAAEAAgMEEQUSITEGQVETIjJhcYFCkaEjUmKxwdEHFHLh8PEVM4KSNEOyFv/EABoBAQADAQEBAAAAAAAAAAAAAAACAwQBBQb/xAAzEQACAgEEAAQEBAYDAQEAAAAAAQIDEQQSITEFIkFREzJhgXGh0fAjQpGxweEUUmLxM//aAAwDAQACEQMRAD8A7igCAIAgCAIAgCAIAgCAIAgCAIAgCAIAgCAIAgCAIAgCAIAgCAIAgCAIAgCAIAgCAIDxLexy72Nr7X5IDmNdV4lTyEyvfYnQ3JYfQjQei07a5Lg8Od2spm9/KJVJx1M3R4af6h+oUJUv0L6/E4viawXlJxox3iZ7tN/zVTTR6ELoyWUWkHEcDviLfUH9LqOSzJPhro3eF7T7hdOkhAEAQBAEAQBAEAQBAEAQBAEAQBAEAQBAEAQBAEAQBAEAQBAeZIw4WIBB3B2KBrJrOL8FwyXMf2bvLVp9uXsrI2tGG7QV2crhmjYtw/UUxuWnL95urT+3utCnGfZ5Fmlv07zHr6dEWDFC3R3zCjKjPRZT4nh4sRb09eCNDdZpQaPXq1EZrKZZ0uKPZ4Xkfl8lDBepliOKpG7ta4ddb+9v2XUHPBcUfEkD7d+zjbQ3sCfP9V0KcX0y3QmfUAQBAEAQBAEAQBAEAQBAEAQBAEAQBAEAQBAEAQBAEAQHxzQRY6g9UBpXGOAUTGGV8jac8rbOPQMGp9lfXZNPHZ5ur0NE1uflZzKmrATeN97Hl+y14UlyfOfxKJZXH+S5psSPxD3Czzp9j1KPEXj+IvuWcFUHC4N1nlBp8nqV3xmsxeT6+NrtRoeo0RNo7KEZcrhmalxKohcHNcXAciTY+ouu4i/oR32w57RsGF8btc60zQ0ci0E29RujgycNXCXfBsuH4jHMCYnBwG/UexUDTGSl0S0JBAEAQBAEAQBAEAQBAEAQBAEAQBAEAQBAEAQBAVeLcQU1OPtpWtP3Rq7/ANRqpRhKXSKLdTVV87OfcQ/xSOraVmX8b7F3s3Ye91ojp0uZHnWeITnxUsfV/ocxxrEJqlxe9z5HcyST/ofRSc4x4iVwUm8zeSopRIXizshHO9v9qlzky9qDWOzesIc8t7xvbn1V8ZNrLPLtrjCeIli2PmLg9Qut+5yMcPMeGSI6l7dxcdRv8lU64vo1V6qyHzrKJUNYDzVUoNG6vUwn0zJJGx+4167FcUnHosnXCzswCGRhvG4+xsfopqUX2Z3RZDmDz/ct8N4vniGV4Dxyz6OHvzR1p9HYa2cXiaNow3i+nkHfPZu6O29nDT52Vbg0bYaquXrgvo5A4AtIIOxBuComhPJ7QBAEAQBAEAQBAEAQBAEAQBAEAQBAVGJcS0sFxJM0EfCO875NU41yl0jPbq6a/mkjV8R/iUwXFPE55+8/Qethqforo6d+rPPt8XguILP4mpYzxnWS3BkyN6R9wfPxfVXRphE86evvt4zj8DTKmsLjvclHYlwhGrnLPkNKHjvOseh8J9+RVMt2fN0a64xcfK8MlQUR1aO7odRfXle43SSRKO7H75M1BhLQ8ZnWdrawy38geROqqZdWk884ZeU0IaLDbzWrGFg8uT3ScvcktC4TijMwKDLUfZGM+Kw80TfoJRh/MehE4eE3Hmova+yyLsj8ryj62rt4gR+S46/Yujq0uJLBIzNcNbFV8o05hYueTDJRD4Tb12U1Y/UonpV3B4PdFiE9MbsJA+bT6hdxGRWp3U99fkbXhPG7XaTty/iZcj3G4+qhKto21a2MvmNqo6yOVuaNwcPL9eirNkZKSyjOh0IAgCAIAgCAIAgCAIAgCAICs4lqMlLK4GxykAjlm0/Vdj2V3PFbf0OCzQuY7vagnfqvSTyfJTWMkyipWuv9oGu5ZgbHrdw2+S5JtehyuMbFhy2v69f19D1XcNTvv2b2PsO81pO3KxcA13oDdUzlnHsehRpticcpv99N8MrYaJwcIpGfaEgDMOzcOQB5EeqjFOPKfBdtUsQkuX9i1hwNzCQ7LuQLgcudzoFF2b+Sbo+E9rD6kRuyvIAIsHBvhy3tsNRqVFxa8xbGxNbZ/wBcH2YRyOOWRrsrtmA2059FOvLfRm1WxQ4lyydGFYY4oytCiyxGZiiyyJr/ABlWFsWRu7vyXc4WQkpWJPpcmrYVjk8JsJDl+6dR9VVuafJrdcZLMeGbNScaMPdmZbzbqPkpZRTtm/TJdUs8MozRPHsf0U8v1KdqT8uUySJHt37w8t1HbF9F0b7IfMsmeKsafXzVcoNGqvUwmfX0zHcrHqFxSaOyornzg+Q9rEc0T3A+Rt/Yqe6L7K/hWV8weTYcM40ewBs7M34hoflaxUXD2LoatriaNuoMTimAMb2m42uMw9QoNYNsZxl0yYuEggCAIAgCAIAgCAIAgCAquJsPdPTvjYe9oRfY25KUXh5Kr4OdbijjNZTPje5kjS1w3Dh/nzXoxaayj4y2E6puMuGRzD0XSGTJHM9otu3odWn2Ki0m8l0LZQWF17ehdjiJsotUxteBlDW5WgNA0NneIHzB06LPKmS5iz2afFKppRujj6rr9UTImtkB7GVtmn/rqrEO7t+7ILHLc27wvoVQ1h8rB6kXvjmuSkvrz+/uapj4qo7MniETHEAyMbcEEjUOBI2UlGPa5Mts7vlmkl7pEqioGRCzHFwOtyb7+miur+U87VRjGzbF5SJrVIpRlaostRkuokzTqyYyVWb4QQ0c9SVGx4J0JNNv1/aPOOOpn5ru74uAWtttpy0O3UKD5RrjsjynyUlNg0zxcCw5E8+f5KKjyTdrUc4Pn8rJTu7wc30uPyUvleSttWrbjktaTiuaM2P2jfxb/NS3r1Ko6afpwX9FxPTzWDrsd57fNTjJejKrKmvmRcRPIF2ODm+t0aT7IwsnD5XlEiOuGztCoOp+hqhrIviXBK0cORVfKNflkjH/AC4Bu0lp5WXd3uV/BXceC+w/iidhAlAkbzIFnW+YBK48FsbLF83JteH4xDNox3e+6QQ75HdRwaIzT6J6EggCAIAgCAIAgCAIAgIGK4PDUNyzMDuh2I9CNQpRk49FN1Fdy2zWTSMZ4B7NrnxTNDQCSJdLD+rb6LRHUZ7R49/g+MuuX2f6mids0kgOabdCtKPFnCUe0LXXSs+tBGxI6jcH1Ci0n2WV2zreYvDLjDeIpIwGOAczUEOu8W6ZS4BUT06fynsafxhri1Z+v+iHNWxF92tbGH65W+FruYHlz9ypQjJRw/Qp1Mq5T+JW+H+TJAQijK0KLLEQsbreyhc7nsFzrkY3Yj7ms0JmkiLWta0Em7ram+9rqvZ7m12PGEkkWNBg0fw5i7mCLkDqAN+ey4njsk61KPk5Pb4eyeCAezv3+Qy8zbquSwcipR9OPUrsSxSGVrgGSEna5GnujTfDG+vtJ5IVJw854zOPd8jfUriimy5uxQ3dmKswh0BNxcXtY6KWMclLsc1tZHZXyRm8bnNtyvp9Uc9vRyFG7svsK4yO08eYdW7/ACXVPJyWncee0W8ePRON4n2/Cf7q6KjLswWStpeYJ/3RdYfXl41A9QqrK1Ho26TVytXmRKdN5KvBrdmD7HXFpuLg+RTYFqMGx4XxhazZRmH3uf8AdR2tF0dTB9m2UNayVuaNwcPy8j0K4aFJPlEhDoQBAEAQBAEAQBAVmOY5DSszSu/paPE70H67KUIOTwijUamuiO6b/wBnHuMOK5ao5XnLH8MbToPN33j6rbCqMDwLdZbqJe0fY0asgGfR+l/F/pQm16GiizKw1glMkqIwDfO07HxA/quxl7Mjbpa5en9C0psUcAO0jLR1BH/5vdHajM9Fj5WWZAcLtIcOoO6lGyL4KL9FbXy1x7ojyRA6EK0yJuL4PMb5GeB1x0d+644pl0bvsWdFXB5s7uHz2PpYKma2no0fxeFJZ/EkYxw7UP7KWIRTxt7xYx1ydbbHQ8/kqHNPg9COjsrlv4f0PsFVA7u6RSNBJZKMo0635qK3RLrJV2eu1r3KfEqhjLOilDpb91sZJGumtvy62XcOT64KJOMI+WWZfQr3Q1crbSOcG9HaX+QUko+hCTt6m2WdBh0VwGsIfzA1JHkfJR5XZdshOPkXJ8qW9ie0DHFg8Q2u3z81yWGRjvrzLHHqU9fiscrC0Quzcjmvbzsu4l7kZWQa4jyYIOHC6znOaW3t3Te5I6/5sufMyWyUI7kz7UYJkdoQNbHPsNeZXcY5RFSc1tkyuxGgLGl1rDyNx9FGTz0WQrceZMjUdVMP+t7x6Eri3s7NVx5wTv8AmKtnifJ73U1NrtFTjB9SLClx6c/F/wCwCvjsfoZZtx9cm28LYlFI8R1bS3MQGyRHTXbM0g6eYXJ1tcxJU30ykoTT59f1OtYHg7aZrmtc52Y371ulraLK3k9qutVrCLNcLAgCAIAgCAIAgCA4jxC+aprpWgF7zI5rRyDWuIG+gAHNb4uMII+UuhbqNTJd8tfZFzhvBtEWPjqHuMwsTJcsY0nYMJ7rt+e9lVZKbw10enRTp45hJ8r16X2KTHf4a1EV3QETs6ABrwPQmzvY+y5G2Pqds0U48weSn4XwjPM6N12PaPAbtJ171wemmiWywlgjpK99j3vkt67h9zu6YySTbbT1zLimki7/AI884wapxBgRp3tax5u4Elt9u8QNuosuQ8y5OX4qkoniB1RCQXXeznzt/pTU5LoyzopsfmX9CxixaFwvnA9T++qnC9PvgyX+GOKzXLK/Mmxua4Xa4EeSuTyefKDj2WGG4xLAQWHQX0cAQL72vsq50xka9P4jdTxnK9mW4xiCpGSqjDr8zo4X6PGo9FnlTOHKPYq8R0+oW2xYf1/UrKvgcE9pQzAkG4jksD7O2Puo/E9JFstG091TDcUDHZatj6eVjTY5SQTytb/PNFFr5eRO6D4uTiypxeujsDBK4y7DKCPELH6Erqy3yuCuyVaj/Dk8le2lqZBaVzw3o4nXXZdSj2iuSt435wW9FQR3sxhDviaNTbyPNRXD5L9kZx8i5PlQBD9pkc5g8Q29CdORsksZIxUq4uTXBT12KMkYWiN5cdiXbHrYDVdxL1K3ZBrCjz+J5o8FLz3yDfQW5nzXFhh1uJdU9NkeGvLG6+J1h7G240XOui6LVixN4x6mDHKMFpc10V9w1pzX8gP82XV5nhIrsrjCLk5IhYbw6495+g6f2VyUY98mF7p9cL3N24QwdhqYwG3DTmJ8m6+3JQsm8GnR6ePxFxnHJ1tZz2wgCAIAgCAIAgCAIDk+OB8FVLoBmLgbi4e1xJ16j0WmvmKPD1UnVbL2l39UZaHF4e62VuVjR3YiQYHO11uQS06k6/kpS34yuX7+pymenk1Gflj/ANXzH+v6lwcam7fuNeWvsYY7wBha0NDw5wuc2Z2gaS4j4bDXIe6sY4Pbq2kqs/8AMsDHwuy57u7tmglzZAA5gFyDmy6tOltV1NohOuM+0V2N8OV2TNR1XaMIuGvyZ7EfC8Ns7TrZTi4eqM1tV6+SX9jUuH6AieRtXnZUHbtRq4FpBtfc7HTopWem3oz6WK3SVvEn7k+fAJDoAP6r6ewtddVkeyf/ABJ5+hp+OYPG6csgGbK1uct2zAWcdNPXzuuw65KbG97VfKRGjwyWA5mnMLajb5I8p+U49kuJxyiVHjsVu9mB/pKnC6X8yM1/h1Mlmp4fsTaWsZILsdfy5haFJPo8iyidfzInU1Y+M3a4jy5fJRlXGXZZRq7aH5H9vQvoOIWyN7OpjbIzo4XH11B9FnlQ1zE9mnxaq1bblj+3+iJU8IQvIloZgx4IcI5Tdt+gcNR6G6qc2uJGtaaEv4lMiU6QsFqqN0D2NJzEDs3chZ2xFyPPyXItx65LZyjJYs4a/oa7jFU1jc0M47Q6WjN7g76qS8z64Mlm2Ecwnz9CvijqZmlsj35dNHXF1LEV0VuVslibeC3w3D48wa2M5uYBuSPIn3XMtdsvjCM44guTLUN7EmXsyWtvcO022B97LjafGSUYyrTlJcEJsxqWFrYQ0H43OJt6aKag08yZmnqVOLhCCJ1Lh0VO3MbC27nWH5rrnnorjSlzLllbLj/aOyQDQbyOHdH9I5+6RTb4OWSjCOZM3r+FsEnbSOc42MeoPM3Fj5c/ml7jjCLfC1Y5SnLr2OlrMe0EAQBAEAQBAEAQBAVmOYZBNGTOAA0E572LRzN+ilGTT4Kbqq5x85xuavh7VzI3lzcxDc4yl462K2JPHPZ85OKTe3mJIp55YTmgcbb5DqPkVxqMvmOwttpeanx7E3Dcbh7jJG5Ws07JzpHU5F76x5rA352cB0VMtO18vJ6VHi1cuLVtfv6fqi7wqqfC1zs4yMDiHsa+QSBx7T4niOMMBDLvsTlv3QVS1js9WMlJZi8omjFo54WCtpjkdlHaFoyF7nZWtjaT2pPhOZoI10JAuuJ46OShGaxJFRjfAXaB38nUus0kGJ73OaD0DgdPQg+qsjNeqMVujb+ST/AosGw/+WLoathhe4nK53geHAXAcO6bZQd+alN5eUQ0yVScLVhk2rwdmhfJG2O29/EL+ZsFxzz0T+BBPdKSwadidCKiaR0Lfs25e8Ra9gGk28z+anHhJMytOycpQ6RgGEOh78brm2oOxtr7Lj5Jxs2vrKPP/PWNpI3NI3U67JJc8mTU6Sq3mtbX+RYUNcyXwnUbg7q9WRZ5tmjthl4yifHI5hu0kehXXFS4ZVXbZU90G0XtDxI4NLJmiRhFiHaj3BWeen9YntUeL5W2+P3/ANHh3DVJO4SUruwlBuGm7oyRrtu1UuUo8SN8aqrcTpZLnpiwXnaIi0E9oO9E63Rw8+RsVyL29cltuJL+Jw/yNexOojyEwzZpOWS4tfQ3PLS6nFSnLhcGG6ymuDanz9DBhmEvks6V7nN8yTf0B/NWy2w67Mlasv5be3+5aT1IZ3IWB7xoGg6D1KpcueT0K9O8eRFNxLhpLYxI/NMTfKD3WttqbDztb3Xa05SK9W4UwXPJIw7Dmwsu+wt1/M+fkr2/5YnnRhl/EsOk/wANTmilfltd4AvuQB+5Kz2rDwex4fLdW5Y9Tc1UegEAQBAEAQBAEAQBAc1/iljZDhTg2YGhz7fESTYegtf3WrTw43HheLXyclTH8WcoqIxK8ZnBnQnkpWzxwUafycFjR4hLAQyfvM5PGumwNxuFCMiycEy7qqQSAObuRcHqFbCZmtof3IVJWSwu7ri0hWSjGS5M9dtlMsweGX9PxK2RxdUM+0LSO0aTe1rAEXvkvYlrS3NbW6zT0/8A1PWo8XXVq+6/QnUNfKYo+ycWgODcwlN+6C4uewN7KnhOW2jHnvAWG6zuLXZ69dsLVug8mwN4kgkDYpg2UPbcubG7s33OmRhzPe38dsum+4HCbSawyixTgakqQH0cwjcQcrCS5ndJBAB7zLOBBHLXRWxta7MVughLmPDKuion0TTFWxOay5yzMBczvbguG2u10l5nuiRqbojstXHufKuaiHedOHgDRrQNfUAan1TMnxgbtPHzbsmtT0RqpXTFuWNx0HM27o/LUqyOE9pm2ysbt9CPPgxYc0OjunI87KE8NcllU5xl5SNLjMjCWyR6g2OvRSrlKPrlFGoqpuz5cS/foWGH4m2UaXBG49VerY+vB5s9Bcl5VuX0LCF5BuCR6KxpNGWuU65cNplt/wA9OGlofuLe2yo+DHJ6T8Tv24yvxwQaGhZfUeeqlObS4K6K1bPM+TPWySyHsqdp6F4GnseXqsuUey6bEkoopMawV1M+MRuIkkBzAO10IsdOR/RTr83GCjVpU4wydRUTKePtJDrvrvfl6uPIKbaXliZIVNvfP7fQ85zJ9pJowbN/zc9Valt4XZmsnveX8q/M3/8AhmyUmSR2jHABo2GhOv1We7auEev4X8RxlOXT6N+VB6oQBAEAQBAEAQBAfHmwQHEOMIXz1E5B77ZPCfu2s23y+q2weIJI+b1OZXTk/R4+3oabU0vJ4sf82Kjt9GQhY48xZs3BGGNkkLpD9nGWXadQ4km1/IalZtZKUans7PR8MqVlu6XSNz4ioGxt7RmrelxcenkvG0uplVL3TPd1WljfHnho1aohbILg+/6EL6OuzKyj5LVafEsPhor5KQgXGo8v2VykYHCS57PFPO+M5mOLSOYK60nwxXZKD3QeGbHg/FeWTPMwPJa1rnDQua3NlDhs8DM619rlZp6f/qetR4vJcWrP1X6G/YbjFPKy8Rb3QbNAALfQLNKLjwz2qr67VmDyeIy65DHZ817sk1vvpfY6bhcLTW8Y4RopyS29LLzsLxk+Y2+VlZG1ox26KufK4ZWQYfUUDCyoi7Wn1Ili7wbfU3HiA5/uuvEnmPZXX8TTrbNZj7oxVGN0DbuBc91rAWd02GbQJtk+wtXp4rMf3/U1o4a6pc+d1mte4kNHMXy7+30U4tJqJnjVK1O1nibBwwZohZ1uWx8iFyeH2SrnKL8pCdjEkd2ui7w0OuxHUWukIyXTFttNqanBZJOE4hLLmuG6cvXVTla44yiirw2NicosmO7WTubA723XJSTO107Xtj2eameqpHCJkhs9ocNATryJIvpqoxjGfoW6i+6l7XLgnUsQiaaipeS7cucbnyA/QKbaj5YmWuLm/iWfb9/vBWwvfVSdo/usbfI3k0fePVy7BfzMrvscvIvv+BsXD+Duq5QALRt+tlKc9i+pzSab/kz/APCOvUFI2Jga0WACxH0sYqKwiSh0IAgCAIAgCAIAgPjggOacZ4E4S9qy4PXl7q+uxJbWeVrtHKcvi19moVbuUzB68vmtKSfR4096fmXJ7waqNM8uhs5rhZ0b9nDlY8jv81XZTuRbpdc6ZZLLEONwG2bTkPPN5Fh8t1lWljF5wj1ZeLOUfIiu4YoC9j5ybh8pDgL6aA3AG3i+gVeqsnUk6/Qu0VNeqi3b22TqqAMNwfn+6abXq17ZLDKdV4Q6VvqeV7epDlp2u8j1C9FSweJOtPvgiyUTuWvp+ympIpdMl1yYY3uYbtJBHsutJrkjGcoSzF4ZsOH8XSAZZgHgi1/i/v7rPLTp/Ketp/Fpx4tWV7+pt2HY1HMAGva8AeCTxjqRrcm/TyWaUJR7R7VOpquXkf29SZC6x+zc6M/cfsfK6iXlVjfDNJUayx9hKRftIufmQO6fz81ONkoma3SV2drDKyjweejjMb2Cpp7ktfCLvaCdbs3Iv0vbVdbUnlcMrrjOiO1rdH6dkCpxehbd2d73DQNIdfTlY7dNU2yfBF6nTw8yy2a3/wAY6qdJUO7jXOJAG572X6forU9rUTJGl2qVrJlBRGB2eI2Ntc2odbWxBXJebssq3QfkJc3G8jTkNM0SDQ3J39LX+qgqs9M7LxGaynFJmOhp3SOdUTm5PyAHID7oVrxWtq7MVUZ6qz4kuvT6lTjWaonaweFo8I5E31P4rW9FXDzF+rfw2orl/wCfb9S5oMPMjhBGNNM5H5K9y2rc/sYq6ZXT+FH7s63gGEtgjDQNbarHJtvLPpKq41xUY9FouFgQBAEAQBAEAQBAEAQGKop2vFnAEIDTMe4S0JiFxzaf06KyNjRlv0sLVz2c9xDCXRkltwBu08lrhYpHz2q0sqn5llFeZTazxcfP/SswZV/5ZMwjEX05JhIyu8Ub9Wnz02PmqZ0J9GrT66yh/Q+47xHLKzKYmR3+IXJ9isy08YPLR6L8VssjiJJ4awwina6+Zri653LSDa2u231VN9tlbzDlL0Num0tF9Xm4b9TNU5WHc+ttFZVrIz4aaM1/hVlazBp/kR2uZILghw6grYn7HkTgn8x4fQg7Ej1ClvK/gL0Zj/kXtN2uF/I2K7uT7HwpJ5iy5oeI6iKzZm9owfe3+YVMqYy+U30+JXVcWLcvzNow3H45fA/U/wD1ybex29NlnnXKPZ7FGspv+V8+3qWUZazXWJx0AJ7ptr621+agaiBi+CQVH/yYQHnQSxWBPuPF73Uozceii3T12fMiHh+AvpozGAKiC5sQLSMubkFp8QvzbrrsuyluefUhVW6Y7O4/mU9bXULHEukkc5u0Za4OuNgQ4C3upNzaxgpd+ng88t+3P+SipqU1FQ+VwtmNz+Ech62V6/hQ57PHzLV3PHWcsgcQ4o57+yiJEbbeE2zk/oqks9muyzZxHhE7DaQxsAGssn0B5q1JL8EY25Pr5pdfh7/c6nwdw+IYw5w7x6rNZNyZ7+k0yohj19TaFA1BAEAQBAEAQBAEAQBAEAQBAUWO4A2UZm6OXU8EJwU1iRzDGsGdG492xG4/ULZXbnhnzmu0Dq80eikfCDtorzzFNrsxEuG+o+i4TW18olYXij4CeycGh27SLsPnbkfRVTpT6NlGsto65Rix3Fppm5XtY1vWMWv6neyo+FteWapeIWWrCZf8O4O0U8bo+8Hs722jgdVk1HxPmrfJ7WljTZUt6T4PmMQviaXBmg1JINgAmnuv/nRXqdBptrcOP7FTguIOnv8AZloG7r6LRdqY1LzHnafw6y75XwWM0gZq51h1Oi7Vqq7OE+RdoL6VnGV9DyMj9e67zH7haeUYHGMu0WVDiksegdmb9yTUex3CrlCLNdOrtr4zlez/AF/+mxYTjEZ0v2Tjycbs9j19VRKDR61OqhZx0y2fUMaA5zms+6QQQPX5qBpNJ4nrv5l7WhjCWH/sA19LrTTHb5pHh+I3/Gfwqln3f+P1KyuqoYW9iX2JHfyi7rHf3KrnKUnlFtEKaIYk/wDZW0jBJI6dzcrG2yt6ACzR5nT/AC6sri4r6sw3WKybk+l+0jfeCMCL3dvKN9geQ5BRtn/Kj0PD9M//ANp9vr6I6G0WVB6p9QBAEAQBAEAQBAEAQBAEAQBAEBUY7hDZm6DvDYrqeCMoqSwzleNYS6NxIFrbj/OS2V2Z7PmtdoXU90eitZTFwJFtOXNWuSRgjTKSyiHNT69CpHFOUeGYbub6fT+yE+JdE/D8Rkiv2Lyy+7bXaT1ynS/mNVTOmMuuC6rWXUPh8GHGMXqpW2kfdnRujfcD9VT8Pb2aZ6ud3Df2OgcMhnYxOjDXMMbQdrhw8XvcleXrqZ2YcfQ+m0NsFWsdYPPFlDC6JzntDGAXcdAT5C3U6e6p02nsU8tYRZqr4RqbbOeYBwrUSWdG5zGkXBvv/ZerbbGqLZ4um0stRhyXBb4nQVdKwveBIxu5tYgdVRR4hGx7WizU+EuuO+EiLRY9E/4sp6OW/KZ5TUo9lsyUkaG4+iNImpza4bwYJa3KbN7z/haOvn0CjLotprm5cI1ttE987w45nZyHHqQSLLsEmvoZr5NTcV3nCNywPCu2lbG3wMIzHqV2c9qz6st02n+LNQ/lj39Wdao6cRsDWjQBZD6JcGdAEAQBAEAQBAEAQBAEAQBAEAQBAEBTY3gYmFxo7qup4IzgpLDNSqOBpWkyNeCT8IFh897qz4rMj0FOOFz7lBXUJacsrC0+Yt8jsVbGw8+/QS9VkrpML+6fYq5We55stK/5WVb4LHTQjl/mysKN2OJBuv4Xdf36hB1+B7gq5IScrnRk82Huu87bFUyqjI01X2V/IzDiVXPLrK90gGxvcD25KvZtJSvla/Mzp2BTNfHHJFYtLGiw+EtFiPJYNTW5wcUfU6W2LSkujPxNUtED8wyst3rnU/hHmdvdYaNLP4ieMJF2r1EI0y3M5pgnBz6mxIyMIvfmR1C9XUalURy+TxNDo7LuZPCLrEOFpKKIyRv7SNti9jxtcgXBCxU61XTUJLGT07aJaWtzg8pej/wVp4icRlijDXHTOTmIvuQLAD11XoKnk8m3xSUotJYMmH0+Rotq92jffdy0tJeX0R5le75/V8I6pwdg4hiBI1KyTlueT6XS0KmtRNjUDQEAQBAEAQBAEAQBAEAQBAEAQBAEAQBAEBGrKCOQWe0H1CA1LFeDLXMB/wDE7e3RTjNoz26auztcmkYphkjXG7bOvY69FqrsWDwdbo3CXHJXy0TratIPVWbkYfhTXoeIWa5JBodj5rr90IrnDPFRRuYfXY8iikmLIyg/MeaeofGbse6MncsJAPqNioSpjInVqJw+VmHEaieTWWR0gGxLiQPbkq9m30LZWysfmeTqOCVDXMZJFYsLWi33bCxHkV52ppdkcH1elui4qUej3xPVtEDzJZrLagm5ceTR6myoo0rjPczur1EI0vJy/CKbvAcyLn8Lf7/svajwtzPkWnNqC+5uvCGGdtNnI7rdG+gVdssLB6fh9PxJ/EfS4R1BjbCwWY9s9IAgCAIAgCAIAgCAIAgCAIAgCAIAgCAIAgCAICixXhqOYk5nNJ+6V1Sa6IyhGXaKaXgZ3wTu/wDJrT+l1Leyp6ap+hBqOD6kbGN48wR+66rGVS0VbKasw97LsmZl6WNwfQ9VOM+THqNHtj7ooqujLPNvX91qjNM8K6iVbz6Efshu02P+c1Igmvc9Q1D4zdpfGTu6M2v6jYqqVUZGmvUzr9WYqqcvOaWR8pGwdsPquRpSOz1Ep8ttlnhVE7s7278xt6N5rspLP4F1dTccLuXH29Wda4aw0QxAW1sscpbnk+jpqVcFFehcKJaEAQBAEAQBAEAQBAEAQBAEAQBAEAQBAEAQBAEAQBAEBX4thbJmkOGvIoDn+L4U+EkPF2/e/f8AdWxmYL9JnmH9Ckmw5p1bpfpqFerGuzxrNHF9cHgULtjlK7vRBaaS7wzJFhrb6gHyC47H6FkdLHPJvnDOBaCST2CzSke9RQoLL7NtAUDSfUAQBAEAQBAEAQBAEAQBAEAQBAEAQBAEAQBAEAQBAEAQBAYp4GvFnAEIDW6/gyNxJicYyem3yOikpNFc6oT+ZFZ//Gz3/wCyMjqWm/0Kl8Qpekh9S3wvhNrCDI7ORyAsFFybLYUQh0jZGNAFgolp9QBAEAQBAEAQBAEAQBAEAQBAEAQBAEAQBAEAQBAEAQBAEAQBAEAQBAEAQBAEAQBAEAQBAEAQBA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8A95BBEE-2B46-42B4-8587-2E3638AACCA6}"/>
              </a:ext>
            </a:extLst>
          </p:cNvPr>
          <p:cNvPicPr>
            <a:picLocks noChangeAspect="1"/>
          </p:cNvPicPr>
          <p:nvPr/>
        </p:nvPicPr>
        <p:blipFill>
          <a:blip r:embed="rId3"/>
          <a:stretch>
            <a:fillRect/>
          </a:stretch>
        </p:blipFill>
        <p:spPr>
          <a:xfrm>
            <a:off x="357333" y="1522472"/>
            <a:ext cx="2654252" cy="2654252"/>
          </a:xfrm>
          <a:prstGeom prst="rect">
            <a:avLst/>
          </a:prstGeom>
        </p:spPr>
      </p:pic>
      <p:sp>
        <p:nvSpPr>
          <p:cNvPr id="12" name="TextBox 11">
            <a:extLst>
              <a:ext uri="{FF2B5EF4-FFF2-40B4-BE49-F238E27FC236}">
                <a16:creationId xmlns:a16="http://schemas.microsoft.com/office/drawing/2014/main" id="{469DB808-DBE2-4A5C-87E6-75F666AE00F0}"/>
              </a:ext>
            </a:extLst>
          </p:cNvPr>
          <p:cNvSpPr txBox="1"/>
          <p:nvPr/>
        </p:nvSpPr>
        <p:spPr>
          <a:xfrm>
            <a:off x="767765" y="441028"/>
            <a:ext cx="2654253" cy="1661993"/>
          </a:xfrm>
          <a:prstGeom prst="rect">
            <a:avLst/>
          </a:prstGeom>
          <a:noFill/>
        </p:spPr>
        <p:txBody>
          <a:bodyPr wrap="square" rtlCol="0">
            <a:spAutoFit/>
          </a:bodyPr>
          <a:lstStyle/>
          <a:p>
            <a:r>
              <a:rPr lang="en-US" sz="2400" dirty="0">
                <a:latin typeface="+mj-lt"/>
              </a:rPr>
              <a:t>Combination OCPs</a:t>
            </a:r>
          </a:p>
          <a:p>
            <a:r>
              <a:rPr lang="en-US" sz="2400" dirty="0">
                <a:latin typeface="+mj-lt"/>
              </a:rPr>
              <a:t>My “go to” pills</a:t>
            </a:r>
          </a:p>
          <a:p>
            <a:pPr marL="285750" indent="-285750">
              <a:buFont typeface="Arial" panose="020B0604020202020204" pitchFamily="34" charset="0"/>
              <a:buChar char="•"/>
            </a:pPr>
            <a:r>
              <a:rPr lang="en-US" dirty="0" err="1"/>
              <a:t>Junel</a:t>
            </a:r>
            <a:r>
              <a:rPr lang="en-US" dirty="0"/>
              <a:t> 1/20</a:t>
            </a:r>
          </a:p>
          <a:p>
            <a:pPr marL="285750" indent="-285750">
              <a:buFont typeface="Arial" panose="020B0604020202020204" pitchFamily="34" charset="0"/>
              <a:buChar char="•"/>
            </a:pPr>
            <a:r>
              <a:rPr lang="en-US" dirty="0" err="1"/>
              <a:t>Cryselle</a:t>
            </a:r>
            <a:r>
              <a:rPr lang="en-US" dirty="0"/>
              <a:t> 300/30</a:t>
            </a:r>
          </a:p>
          <a:p>
            <a:endParaRPr lang="en-US" dirty="0"/>
          </a:p>
        </p:txBody>
      </p:sp>
      <p:sp>
        <p:nvSpPr>
          <p:cNvPr id="13" name="TextBox 12">
            <a:extLst>
              <a:ext uri="{FF2B5EF4-FFF2-40B4-BE49-F238E27FC236}">
                <a16:creationId xmlns:a16="http://schemas.microsoft.com/office/drawing/2014/main" id="{FC2E43F6-B1DC-4A4B-A61C-AA668C3A56D7}"/>
              </a:ext>
            </a:extLst>
          </p:cNvPr>
          <p:cNvSpPr txBox="1"/>
          <p:nvPr/>
        </p:nvSpPr>
        <p:spPr>
          <a:xfrm>
            <a:off x="8010524" y="509587"/>
            <a:ext cx="2905125" cy="1015663"/>
          </a:xfrm>
          <a:prstGeom prst="rect">
            <a:avLst/>
          </a:prstGeom>
          <a:noFill/>
        </p:spPr>
        <p:txBody>
          <a:bodyPr wrap="square" rtlCol="0">
            <a:spAutoFit/>
          </a:bodyPr>
          <a:lstStyle/>
          <a:p>
            <a:r>
              <a:rPr lang="en-US" sz="2400" dirty="0">
                <a:latin typeface="+mj-lt"/>
              </a:rPr>
              <a:t>Progesterone Only Pills</a:t>
            </a:r>
          </a:p>
          <a:p>
            <a:pPr marL="285750" indent="-285750">
              <a:buFont typeface="Arial" panose="020B0604020202020204" pitchFamily="34" charset="0"/>
              <a:buChar char="•"/>
            </a:pPr>
            <a:r>
              <a:rPr lang="en-US" dirty="0"/>
              <a:t>Ortho </a:t>
            </a:r>
            <a:r>
              <a:rPr lang="en-US" dirty="0" err="1"/>
              <a:t>Micronor</a:t>
            </a:r>
            <a:endParaRPr lang="en-US" dirty="0"/>
          </a:p>
          <a:p>
            <a:pPr marL="285750" indent="-285750">
              <a:buFont typeface="Arial" panose="020B0604020202020204" pitchFamily="34" charset="0"/>
              <a:buChar char="•"/>
            </a:pPr>
            <a:r>
              <a:rPr lang="en-US" dirty="0" err="1"/>
              <a:t>Slynd</a:t>
            </a:r>
            <a:endParaRPr lang="en-US" dirty="0"/>
          </a:p>
        </p:txBody>
      </p:sp>
      <p:pic>
        <p:nvPicPr>
          <p:cNvPr id="14" name="Picture 13">
            <a:extLst>
              <a:ext uri="{FF2B5EF4-FFF2-40B4-BE49-F238E27FC236}">
                <a16:creationId xmlns:a16="http://schemas.microsoft.com/office/drawing/2014/main" id="{602C4860-B9D2-44DB-8551-B599334F0471}"/>
              </a:ext>
            </a:extLst>
          </p:cNvPr>
          <p:cNvPicPr>
            <a:picLocks noChangeAspect="1"/>
          </p:cNvPicPr>
          <p:nvPr/>
        </p:nvPicPr>
        <p:blipFill>
          <a:blip r:embed="rId4"/>
          <a:stretch>
            <a:fillRect/>
          </a:stretch>
        </p:blipFill>
        <p:spPr>
          <a:xfrm>
            <a:off x="7631665" y="3912959"/>
            <a:ext cx="4169809" cy="2276021"/>
          </a:xfrm>
          <a:prstGeom prst="rect">
            <a:avLst/>
          </a:prstGeom>
        </p:spPr>
      </p:pic>
      <p:pic>
        <p:nvPicPr>
          <p:cNvPr id="16" name="Picture 15">
            <a:extLst>
              <a:ext uri="{FF2B5EF4-FFF2-40B4-BE49-F238E27FC236}">
                <a16:creationId xmlns:a16="http://schemas.microsoft.com/office/drawing/2014/main" id="{0A4DFD1F-6972-4C34-BDE1-FA18AE2C669B}"/>
              </a:ext>
            </a:extLst>
          </p:cNvPr>
          <p:cNvPicPr>
            <a:picLocks noChangeAspect="1"/>
          </p:cNvPicPr>
          <p:nvPr/>
        </p:nvPicPr>
        <p:blipFill>
          <a:blip r:embed="rId5"/>
          <a:stretch>
            <a:fillRect/>
          </a:stretch>
        </p:blipFill>
        <p:spPr>
          <a:xfrm>
            <a:off x="8111433" y="1753155"/>
            <a:ext cx="2804216" cy="1839566"/>
          </a:xfrm>
          <a:prstGeom prst="rect">
            <a:avLst/>
          </a:prstGeom>
        </p:spPr>
      </p:pic>
      <p:pic>
        <p:nvPicPr>
          <p:cNvPr id="18" name="Picture 17">
            <a:extLst>
              <a:ext uri="{FF2B5EF4-FFF2-40B4-BE49-F238E27FC236}">
                <a16:creationId xmlns:a16="http://schemas.microsoft.com/office/drawing/2014/main" id="{4FE49E36-9F2A-47F4-A036-8BEC8BAD7FC3}"/>
              </a:ext>
            </a:extLst>
          </p:cNvPr>
          <p:cNvPicPr>
            <a:picLocks noChangeAspect="1"/>
          </p:cNvPicPr>
          <p:nvPr/>
        </p:nvPicPr>
        <p:blipFill>
          <a:blip r:embed="rId6"/>
          <a:stretch>
            <a:fillRect/>
          </a:stretch>
        </p:blipFill>
        <p:spPr>
          <a:xfrm>
            <a:off x="3422017" y="2063870"/>
            <a:ext cx="2654254" cy="1528851"/>
          </a:xfrm>
          <a:prstGeom prst="rect">
            <a:avLst/>
          </a:prstGeom>
        </p:spPr>
      </p:pic>
      <p:pic>
        <p:nvPicPr>
          <p:cNvPr id="19" name="Picture 18">
            <a:extLst>
              <a:ext uri="{FF2B5EF4-FFF2-40B4-BE49-F238E27FC236}">
                <a16:creationId xmlns:a16="http://schemas.microsoft.com/office/drawing/2014/main" id="{15848203-7F91-4192-AD8E-FA2E52C5C510}"/>
              </a:ext>
            </a:extLst>
          </p:cNvPr>
          <p:cNvPicPr>
            <a:picLocks noChangeAspect="1"/>
          </p:cNvPicPr>
          <p:nvPr/>
        </p:nvPicPr>
        <p:blipFill rotWithShape="1">
          <a:blip r:embed="rId7"/>
          <a:srcRect l="13861" t="29281" r="13169" b="25499"/>
          <a:stretch/>
        </p:blipFill>
        <p:spPr>
          <a:xfrm rot="5400000">
            <a:off x="135250" y="4356550"/>
            <a:ext cx="3018588" cy="1870660"/>
          </a:xfrm>
          <a:prstGeom prst="rect">
            <a:avLst/>
          </a:prstGeom>
        </p:spPr>
      </p:pic>
    </p:spTree>
    <p:extLst>
      <p:ext uri="{BB962C8B-B14F-4D97-AF65-F5344CB8AC3E}">
        <p14:creationId xmlns:p14="http://schemas.microsoft.com/office/powerpoint/2010/main" val="1339053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9CA76-9C65-47E6-8C2B-E493483D8F8A}"/>
              </a:ext>
            </a:extLst>
          </p:cNvPr>
          <p:cNvPicPr>
            <a:picLocks noChangeAspect="1"/>
          </p:cNvPicPr>
          <p:nvPr/>
        </p:nvPicPr>
        <p:blipFill>
          <a:blip r:embed="rId2"/>
          <a:stretch>
            <a:fillRect/>
          </a:stretch>
        </p:blipFill>
        <p:spPr>
          <a:xfrm>
            <a:off x="355600" y="364729"/>
            <a:ext cx="3646487" cy="2426571"/>
          </a:xfrm>
          <a:prstGeom prst="rect">
            <a:avLst/>
          </a:prstGeom>
        </p:spPr>
      </p:pic>
      <p:pic>
        <p:nvPicPr>
          <p:cNvPr id="3" name="Picture 2">
            <a:extLst>
              <a:ext uri="{FF2B5EF4-FFF2-40B4-BE49-F238E27FC236}">
                <a16:creationId xmlns:a16="http://schemas.microsoft.com/office/drawing/2014/main" id="{14B85AA5-E303-4914-BAFB-F097BE7487F5}"/>
              </a:ext>
            </a:extLst>
          </p:cNvPr>
          <p:cNvPicPr>
            <a:picLocks noChangeAspect="1"/>
          </p:cNvPicPr>
          <p:nvPr/>
        </p:nvPicPr>
        <p:blipFill>
          <a:blip r:embed="rId3"/>
          <a:stretch>
            <a:fillRect/>
          </a:stretch>
        </p:blipFill>
        <p:spPr>
          <a:xfrm>
            <a:off x="4272597" y="1173479"/>
            <a:ext cx="3377883" cy="3377883"/>
          </a:xfrm>
          <a:prstGeom prst="rect">
            <a:avLst/>
          </a:prstGeom>
        </p:spPr>
      </p:pic>
      <p:pic>
        <p:nvPicPr>
          <p:cNvPr id="4" name="Picture 3">
            <a:extLst>
              <a:ext uri="{FF2B5EF4-FFF2-40B4-BE49-F238E27FC236}">
                <a16:creationId xmlns:a16="http://schemas.microsoft.com/office/drawing/2014/main" id="{FC813861-EAE0-41A4-8522-7E97309BC8E1}"/>
              </a:ext>
            </a:extLst>
          </p:cNvPr>
          <p:cNvPicPr>
            <a:picLocks noChangeAspect="1"/>
          </p:cNvPicPr>
          <p:nvPr/>
        </p:nvPicPr>
        <p:blipFill>
          <a:blip r:embed="rId4"/>
          <a:stretch>
            <a:fillRect/>
          </a:stretch>
        </p:blipFill>
        <p:spPr>
          <a:xfrm>
            <a:off x="7213318" y="4023360"/>
            <a:ext cx="3955143" cy="2214880"/>
          </a:xfrm>
          <a:prstGeom prst="rect">
            <a:avLst/>
          </a:prstGeom>
        </p:spPr>
      </p:pic>
      <p:sp>
        <p:nvSpPr>
          <p:cNvPr id="5" name="TextBox 4">
            <a:extLst>
              <a:ext uri="{FF2B5EF4-FFF2-40B4-BE49-F238E27FC236}">
                <a16:creationId xmlns:a16="http://schemas.microsoft.com/office/drawing/2014/main" id="{78E2526B-3E76-41E8-B944-F2C306803B4F}"/>
              </a:ext>
            </a:extLst>
          </p:cNvPr>
          <p:cNvSpPr txBox="1"/>
          <p:nvPr/>
        </p:nvSpPr>
        <p:spPr>
          <a:xfrm>
            <a:off x="1087120" y="2862420"/>
            <a:ext cx="2367280" cy="646331"/>
          </a:xfrm>
          <a:prstGeom prst="rect">
            <a:avLst/>
          </a:prstGeom>
          <a:noFill/>
        </p:spPr>
        <p:txBody>
          <a:bodyPr wrap="square" rtlCol="0">
            <a:spAutoFit/>
          </a:bodyPr>
          <a:lstStyle/>
          <a:p>
            <a:r>
              <a:rPr lang="en-US" dirty="0"/>
              <a:t>Ortho Evra Patch</a:t>
            </a:r>
          </a:p>
          <a:p>
            <a:pPr algn="ctr"/>
            <a:r>
              <a:rPr lang="en-US" dirty="0"/>
              <a:t>(weekly)</a:t>
            </a:r>
          </a:p>
        </p:txBody>
      </p:sp>
      <p:sp>
        <p:nvSpPr>
          <p:cNvPr id="6" name="TextBox 5">
            <a:extLst>
              <a:ext uri="{FF2B5EF4-FFF2-40B4-BE49-F238E27FC236}">
                <a16:creationId xmlns:a16="http://schemas.microsoft.com/office/drawing/2014/main" id="{5C7E3726-5367-4993-B1D6-9F224C1343DD}"/>
              </a:ext>
            </a:extLst>
          </p:cNvPr>
          <p:cNvSpPr txBox="1"/>
          <p:nvPr/>
        </p:nvSpPr>
        <p:spPr>
          <a:xfrm>
            <a:off x="5207000" y="4551362"/>
            <a:ext cx="1778000" cy="646331"/>
          </a:xfrm>
          <a:prstGeom prst="rect">
            <a:avLst/>
          </a:prstGeom>
          <a:noFill/>
        </p:spPr>
        <p:txBody>
          <a:bodyPr wrap="square" rtlCol="0">
            <a:spAutoFit/>
          </a:bodyPr>
          <a:lstStyle/>
          <a:p>
            <a:r>
              <a:rPr lang="en-US" dirty="0"/>
              <a:t>NuvaRing</a:t>
            </a:r>
          </a:p>
          <a:p>
            <a:r>
              <a:rPr lang="en-US" dirty="0"/>
              <a:t>(monthly)</a:t>
            </a:r>
          </a:p>
        </p:txBody>
      </p:sp>
      <p:sp>
        <p:nvSpPr>
          <p:cNvPr id="7" name="TextBox 6">
            <a:extLst>
              <a:ext uri="{FF2B5EF4-FFF2-40B4-BE49-F238E27FC236}">
                <a16:creationId xmlns:a16="http://schemas.microsoft.com/office/drawing/2014/main" id="{E5B09475-A5EA-4F73-93BD-22A6E6E45245}"/>
              </a:ext>
            </a:extLst>
          </p:cNvPr>
          <p:cNvSpPr txBox="1"/>
          <p:nvPr/>
        </p:nvSpPr>
        <p:spPr>
          <a:xfrm>
            <a:off x="8473440" y="6238240"/>
            <a:ext cx="1201034" cy="646331"/>
          </a:xfrm>
          <a:prstGeom prst="rect">
            <a:avLst/>
          </a:prstGeom>
          <a:noFill/>
        </p:spPr>
        <p:txBody>
          <a:bodyPr wrap="none" rtlCol="0">
            <a:spAutoFit/>
          </a:bodyPr>
          <a:lstStyle/>
          <a:p>
            <a:r>
              <a:rPr lang="en-US" dirty="0" err="1"/>
              <a:t>Annovera</a:t>
            </a:r>
            <a:endParaRPr lang="en-US" dirty="0"/>
          </a:p>
          <a:p>
            <a:pPr algn="ctr"/>
            <a:r>
              <a:rPr lang="en-US" dirty="0"/>
              <a:t>(yearly)</a:t>
            </a:r>
          </a:p>
        </p:txBody>
      </p:sp>
    </p:spTree>
    <p:extLst>
      <p:ext uri="{BB962C8B-B14F-4D97-AF65-F5344CB8AC3E}">
        <p14:creationId xmlns:p14="http://schemas.microsoft.com/office/powerpoint/2010/main" val="3918019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DMPA: Depo Provera</a:t>
            </a:r>
          </a:p>
        </p:txBody>
      </p:sp>
      <p:sp>
        <p:nvSpPr>
          <p:cNvPr id="3" name="Content Placeholder 2"/>
          <p:cNvSpPr>
            <a:spLocks noGrp="1"/>
          </p:cNvSpPr>
          <p:nvPr>
            <p:ph idx="1"/>
          </p:nvPr>
        </p:nvSpPr>
        <p:spPr/>
        <p:txBody>
          <a:bodyPr/>
          <a:lstStyle/>
          <a:p>
            <a:r>
              <a:rPr lang="en-US" dirty="0"/>
              <a:t>High rates of amenorrhea by the 4</a:t>
            </a:r>
            <a:r>
              <a:rPr lang="en-US" baseline="30000" dirty="0"/>
              <a:t>th</a:t>
            </a:r>
            <a:r>
              <a:rPr lang="en-US" dirty="0"/>
              <a:t> dose</a:t>
            </a:r>
          </a:p>
          <a:p>
            <a:pPr lvl="1"/>
            <a:r>
              <a:rPr lang="en-US" dirty="0"/>
              <a:t>90% per 90 day cycle</a:t>
            </a:r>
          </a:p>
          <a:p>
            <a:r>
              <a:rPr lang="en-US" dirty="0"/>
              <a:t>Every 3 month administration</a:t>
            </a:r>
          </a:p>
          <a:p>
            <a:pPr lvl="1"/>
            <a:r>
              <a:rPr lang="en-US" dirty="0"/>
              <a:t>Option for SQ home administration</a:t>
            </a:r>
          </a:p>
          <a:p>
            <a:r>
              <a:rPr lang="en-US" dirty="0"/>
              <a:t>Lower risk of VTE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577" y="3493654"/>
            <a:ext cx="4102430" cy="2734953"/>
          </a:xfrm>
          <a:prstGeom prst="rect">
            <a:avLst/>
          </a:prstGeom>
        </p:spPr>
      </p:pic>
    </p:spTree>
    <p:extLst>
      <p:ext uri="{BB962C8B-B14F-4D97-AF65-F5344CB8AC3E}">
        <p14:creationId xmlns:p14="http://schemas.microsoft.com/office/powerpoint/2010/main" val="3943618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DMPA: BMD and Fracture Risk</a:t>
            </a:r>
          </a:p>
        </p:txBody>
      </p:sp>
      <p:sp>
        <p:nvSpPr>
          <p:cNvPr id="3" name="Content Placeholder 2"/>
          <p:cNvSpPr>
            <a:spLocks noGrp="1"/>
          </p:cNvSpPr>
          <p:nvPr>
            <p:ph idx="1"/>
          </p:nvPr>
        </p:nvSpPr>
        <p:spPr/>
        <p:txBody>
          <a:bodyPr/>
          <a:lstStyle/>
          <a:p>
            <a:pPr lvl="1"/>
            <a:r>
              <a:rPr lang="en-US" dirty="0"/>
              <a:t>Decreased bone mineral density</a:t>
            </a:r>
          </a:p>
          <a:p>
            <a:pPr lvl="1"/>
            <a:r>
              <a:rPr lang="en-US" dirty="0"/>
              <a:t>Adequate recovery after discontinuation</a:t>
            </a:r>
          </a:p>
          <a:p>
            <a:pPr lvl="1"/>
            <a:r>
              <a:rPr lang="en-US" dirty="0"/>
              <a:t>Several studies do not indicate increased fracture risk</a:t>
            </a:r>
          </a:p>
          <a:p>
            <a:pPr lvl="1"/>
            <a:r>
              <a:rPr lang="en-US" dirty="0"/>
              <a:t>Routine BMD scanning is not recommended</a:t>
            </a:r>
          </a:p>
          <a:p>
            <a:pPr lvl="1"/>
            <a:r>
              <a:rPr lang="en-US" dirty="0"/>
              <a:t>Potential health risks must be balanced against excessive menstruation and/or unintended pregnancy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0613" y="4743674"/>
            <a:ext cx="1992666" cy="1992666"/>
          </a:xfrm>
          <a:prstGeom prst="rect">
            <a:avLst/>
          </a:prstGeom>
        </p:spPr>
      </p:pic>
    </p:spTree>
    <p:extLst>
      <p:ext uri="{BB962C8B-B14F-4D97-AF65-F5344CB8AC3E}">
        <p14:creationId xmlns:p14="http://schemas.microsoft.com/office/powerpoint/2010/main" val="728853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Contraceptive Implant</a:t>
            </a:r>
          </a:p>
        </p:txBody>
      </p:sp>
      <p:sp>
        <p:nvSpPr>
          <p:cNvPr id="3" name="Content Placeholder 2"/>
          <p:cNvSpPr>
            <a:spLocks noGrp="1"/>
          </p:cNvSpPr>
          <p:nvPr>
            <p:ph idx="1"/>
          </p:nvPr>
        </p:nvSpPr>
        <p:spPr/>
        <p:txBody>
          <a:bodyPr/>
          <a:lstStyle/>
          <a:p>
            <a:r>
              <a:rPr lang="en-US" dirty="0"/>
              <a:t>Large decrease in dysmenorrhea</a:t>
            </a:r>
          </a:p>
          <a:p>
            <a:r>
              <a:rPr lang="en-US" dirty="0"/>
              <a:t>Extremely reliable contraceptive</a:t>
            </a:r>
          </a:p>
          <a:p>
            <a:r>
              <a:rPr lang="en-US" dirty="0"/>
              <a:t>High incidence of unscheduled and prolonged bleeding (up to 40%)</a:t>
            </a:r>
          </a:p>
          <a:p>
            <a:r>
              <a:rPr lang="en-US" dirty="0"/>
              <a:t>Approximately 20% achieve amenorrhea</a:t>
            </a:r>
          </a:p>
          <a:p>
            <a:r>
              <a:rPr lang="en-US" dirty="0"/>
              <a:t>More than 10% request removal</a:t>
            </a:r>
          </a:p>
        </p:txBody>
      </p:sp>
      <p:pic>
        <p:nvPicPr>
          <p:cNvPr id="4" name="Picture 2" descr="Image result for nexpl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014" y="3938028"/>
            <a:ext cx="4692231" cy="248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028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Levonorgestrel</a:t>
            </a:r>
            <a:r>
              <a:rPr lang="en-US" dirty="0"/>
              <a:t> IUD</a:t>
            </a:r>
          </a:p>
        </p:txBody>
      </p:sp>
      <p:sp>
        <p:nvSpPr>
          <p:cNvPr id="3" name="Content Placeholder 2"/>
          <p:cNvSpPr>
            <a:spLocks noGrp="1"/>
          </p:cNvSpPr>
          <p:nvPr>
            <p:ph idx="1"/>
          </p:nvPr>
        </p:nvSpPr>
        <p:spPr/>
        <p:txBody>
          <a:bodyPr/>
          <a:lstStyle/>
          <a:p>
            <a:r>
              <a:rPr lang="en-US" dirty="0"/>
              <a:t>Irregular bleeding initially is common</a:t>
            </a:r>
          </a:p>
          <a:p>
            <a:r>
              <a:rPr lang="en-US" dirty="0"/>
              <a:t>Amenorrhea rates increase over time</a:t>
            </a:r>
          </a:p>
          <a:p>
            <a:r>
              <a:rPr lang="en-US" dirty="0"/>
              <a:t>Overall blood loss is decreased significantly</a:t>
            </a:r>
          </a:p>
          <a:p>
            <a:r>
              <a:rPr lang="en-US" dirty="0"/>
              <a:t>Mirena – 24 mcg/day </a:t>
            </a:r>
          </a:p>
          <a:p>
            <a:pPr lvl="1"/>
            <a:r>
              <a:rPr lang="en-US" dirty="0"/>
              <a:t>FDA approved for 8 years</a:t>
            </a:r>
          </a:p>
          <a:p>
            <a:r>
              <a:rPr lang="en-US" dirty="0"/>
              <a:t>Kyleena - 17.5mcg/day</a:t>
            </a:r>
          </a:p>
          <a:p>
            <a:pPr lvl="1"/>
            <a:r>
              <a:rPr lang="en-US" dirty="0"/>
              <a:t>FDA approved for 5 years</a:t>
            </a:r>
          </a:p>
        </p:txBody>
      </p:sp>
      <p:pic>
        <p:nvPicPr>
          <p:cNvPr id="4100" name="Picture 4" descr="Image result for mir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719" y="3322000"/>
            <a:ext cx="3892192" cy="322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402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a:xfrm>
            <a:off x="558140" y="598488"/>
            <a:ext cx="9497085" cy="1066800"/>
          </a:xfrm>
        </p:spPr>
        <p:txBody>
          <a:bodyPr>
            <a:normAutofit fontScale="90000"/>
          </a:bodyPr>
          <a:lstStyle/>
          <a:p>
            <a:r>
              <a:rPr lang="en-US" sz="4400" dirty="0"/>
              <a:t>U.S. Medical Eligibility Criteria for Contraceptive Use, 2016</a:t>
            </a:r>
          </a:p>
        </p:txBody>
      </p:sp>
      <p:grpSp>
        <p:nvGrpSpPr>
          <p:cNvPr id="2" name="Group 14"/>
          <p:cNvGrpSpPr>
            <a:grpSpLocks/>
          </p:cNvGrpSpPr>
          <p:nvPr/>
        </p:nvGrpSpPr>
        <p:grpSpPr bwMode="auto">
          <a:xfrm>
            <a:off x="1450975" y="1820436"/>
            <a:ext cx="8850313" cy="3232150"/>
            <a:chOff x="150093" y="1358682"/>
            <a:chExt cx="8850908" cy="3231213"/>
          </a:xfrm>
        </p:grpSpPr>
        <p:pic>
          <p:nvPicPr>
            <p:cNvPr id="49159" name="Picture 12"/>
            <p:cNvPicPr>
              <a:picLocks noChangeAspect="1"/>
            </p:cNvPicPr>
            <p:nvPr/>
          </p:nvPicPr>
          <p:blipFill>
            <a:blip r:embed="rId3"/>
            <a:srcRect/>
            <a:stretch>
              <a:fillRect/>
            </a:stretch>
          </p:blipFill>
          <p:spPr bwMode="auto">
            <a:xfrm>
              <a:off x="150093" y="3532909"/>
              <a:ext cx="8850908" cy="1056986"/>
            </a:xfrm>
            <a:prstGeom prst="rect">
              <a:avLst/>
            </a:prstGeom>
            <a:noFill/>
            <a:ln w="9525">
              <a:noFill/>
              <a:miter lim="800000"/>
              <a:headEnd/>
              <a:tailEnd/>
            </a:ln>
          </p:spPr>
        </p:pic>
        <p:pic>
          <p:nvPicPr>
            <p:cNvPr id="49160" name="Picture 13"/>
            <p:cNvPicPr>
              <a:picLocks noChangeAspect="1"/>
            </p:cNvPicPr>
            <p:nvPr/>
          </p:nvPicPr>
          <p:blipFill>
            <a:blip r:embed="rId4"/>
            <a:srcRect/>
            <a:stretch>
              <a:fillRect/>
            </a:stretch>
          </p:blipFill>
          <p:spPr bwMode="auto">
            <a:xfrm>
              <a:off x="150093" y="1358682"/>
              <a:ext cx="8840552" cy="2174227"/>
            </a:xfrm>
            <a:prstGeom prst="rect">
              <a:avLst/>
            </a:prstGeom>
            <a:noFill/>
            <a:ln w="9525">
              <a:noFill/>
              <a:miter lim="800000"/>
              <a:headEnd/>
              <a:tailEnd/>
            </a:ln>
          </p:spPr>
        </p:pic>
      </p:grpSp>
      <p:sp>
        <p:nvSpPr>
          <p:cNvPr id="49156" name="TextBox 3"/>
          <p:cNvSpPr txBox="1">
            <a:spLocks noChangeArrowheads="1"/>
          </p:cNvSpPr>
          <p:nvPr/>
        </p:nvSpPr>
        <p:spPr bwMode="auto">
          <a:xfrm>
            <a:off x="4735079" y="6553933"/>
            <a:ext cx="8534400" cy="277812"/>
          </a:xfrm>
          <a:prstGeom prst="rect">
            <a:avLst/>
          </a:prstGeom>
          <a:noFill/>
          <a:ln w="9525">
            <a:noFill/>
            <a:miter lim="800000"/>
            <a:headEnd/>
            <a:tailEnd/>
          </a:ln>
        </p:spPr>
        <p:txBody>
          <a:bodyPr>
            <a:spAutoFit/>
          </a:bodyPr>
          <a:lstStyle/>
          <a:p>
            <a:pPr algn="ctr"/>
            <a:r>
              <a:rPr lang="en-US" sz="1200" dirty="0"/>
              <a:t>World Health Organization. Medical Eligibility Criteria for Contraceptive Use. 2016. </a:t>
            </a:r>
          </a:p>
        </p:txBody>
      </p:sp>
      <p:sp>
        <p:nvSpPr>
          <p:cNvPr id="49157" name="TextBox 10"/>
          <p:cNvSpPr txBox="1">
            <a:spLocks noChangeArrowheads="1"/>
          </p:cNvSpPr>
          <p:nvPr/>
        </p:nvSpPr>
        <p:spPr bwMode="auto">
          <a:xfrm>
            <a:off x="1450975" y="5156933"/>
            <a:ext cx="8839200" cy="1397000"/>
          </a:xfrm>
          <a:prstGeom prst="rect">
            <a:avLst/>
          </a:prstGeom>
          <a:noFill/>
          <a:ln w="9525">
            <a:noFill/>
            <a:miter lim="800000"/>
            <a:headEnd/>
            <a:tailEnd/>
          </a:ln>
        </p:spPr>
        <p:txBody>
          <a:bodyPr>
            <a:spAutoFit/>
          </a:bodyPr>
          <a:lstStyle/>
          <a:p>
            <a:pPr>
              <a:spcBef>
                <a:spcPct val="30000"/>
              </a:spcBef>
            </a:pPr>
            <a:r>
              <a:rPr lang="en-US" sz="1600" dirty="0"/>
              <a:t>Risk Category</a:t>
            </a:r>
          </a:p>
          <a:p>
            <a:pPr>
              <a:spcBef>
                <a:spcPct val="30000"/>
              </a:spcBef>
            </a:pPr>
            <a:r>
              <a:rPr lang="en-US" sz="1600" dirty="0"/>
              <a:t>1 = no restriction for the use of the contraceptive method</a:t>
            </a:r>
          </a:p>
          <a:p>
            <a:r>
              <a:rPr lang="en-US" sz="1600" dirty="0"/>
              <a:t>2 = advantages of method generally outweigh the theoretical or proven risks</a:t>
            </a:r>
          </a:p>
          <a:p>
            <a:r>
              <a:rPr lang="en-US" sz="1600" dirty="0"/>
              <a:t>3 = theoretical or proven risks generally outweigh the advantages</a:t>
            </a:r>
          </a:p>
          <a:p>
            <a:r>
              <a:rPr lang="en-US" sz="1600" dirty="0"/>
              <a:t>4 = unacceptable health risk if the contraceptive is used</a:t>
            </a:r>
          </a:p>
        </p:txBody>
      </p:sp>
      <p:sp>
        <p:nvSpPr>
          <p:cNvPr id="14" name="Rectangle 13"/>
          <p:cNvSpPr>
            <a:spLocks noChangeArrowheads="1"/>
          </p:cNvSpPr>
          <p:nvPr/>
        </p:nvSpPr>
        <p:spPr bwMode="auto">
          <a:xfrm>
            <a:off x="5006975" y="3890964"/>
            <a:ext cx="863600" cy="1057275"/>
          </a:xfrm>
          <a:prstGeom prst="rect">
            <a:avLst/>
          </a:prstGeom>
          <a:solidFill>
            <a:srgbClr val="000000">
              <a:alpha val="0"/>
            </a:srgbClr>
          </a:solidFill>
          <a:ln w="38100">
            <a:solidFill>
              <a:srgbClr val="000000"/>
            </a:solidFill>
            <a:round/>
            <a:headEnd/>
            <a:tailEnd/>
          </a:ln>
          <a:effectLst>
            <a:outerShdw dist="25400" dir="5400000" rotWithShape="0">
              <a:srgbClr val="808080">
                <a:alpha val="50000"/>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188934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Gynecologic Anatomy</a:t>
            </a:r>
          </a:p>
        </p:txBody>
      </p:sp>
      <p:sp>
        <p:nvSpPr>
          <p:cNvPr id="7" name="Text Placeholder 6"/>
          <p:cNvSpPr>
            <a:spLocks noGrp="1"/>
          </p:cNvSpPr>
          <p:nvPr>
            <p:ph type="body" idx="1"/>
          </p:nvPr>
        </p:nvSpPr>
        <p:spPr/>
        <p:txBody>
          <a:bodyPr/>
          <a:lstStyle/>
          <a:p>
            <a:r>
              <a:rPr lang="en-US" dirty="0"/>
              <a:t>Prepubertal</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62075" y="2688336"/>
            <a:ext cx="3943672" cy="3410744"/>
          </a:xfrm>
        </p:spPr>
      </p:pic>
      <p:sp>
        <p:nvSpPr>
          <p:cNvPr id="8" name="Text Placeholder 7"/>
          <p:cNvSpPr>
            <a:spLocks noGrp="1"/>
          </p:cNvSpPr>
          <p:nvPr>
            <p:ph type="body" sz="quarter" idx="3"/>
          </p:nvPr>
        </p:nvSpPr>
        <p:spPr/>
        <p:txBody>
          <a:bodyPr/>
          <a:lstStyle/>
          <a:p>
            <a:r>
              <a:rPr lang="en-US" dirty="0"/>
              <a:t>Pubertal</a:t>
            </a:r>
          </a:p>
        </p:txBody>
      </p:sp>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965207" y="2533990"/>
            <a:ext cx="3943671" cy="4082712"/>
          </a:xfrm>
        </p:spPr>
      </p:pic>
    </p:spTree>
    <p:extLst>
      <p:ext uri="{BB962C8B-B14F-4D97-AF65-F5344CB8AC3E}">
        <p14:creationId xmlns:p14="http://schemas.microsoft.com/office/powerpoint/2010/main" val="1149470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seyra\AppData\Local\Microsoft\Windows\Temporary Internet Files\Content.Outlook\D22WY4Q9\IMG_3760.PNG"/>
          <p:cNvPicPr>
            <a:picLocks noChangeAspect="1" noChangeArrowheads="1"/>
          </p:cNvPicPr>
          <p:nvPr/>
        </p:nvPicPr>
        <p:blipFill rotWithShape="1">
          <a:blip r:embed="rId2">
            <a:extLst>
              <a:ext uri="{28A0092B-C50C-407E-A947-70E740481C1C}">
                <a14:useLocalDpi xmlns:a14="http://schemas.microsoft.com/office/drawing/2010/main" val="0"/>
              </a:ext>
            </a:extLst>
          </a:blip>
          <a:srcRect l="2604" b="45862"/>
          <a:stretch/>
        </p:blipFill>
        <p:spPr bwMode="auto">
          <a:xfrm>
            <a:off x="228031" y="1016000"/>
            <a:ext cx="11963969" cy="373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45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eyra\AppData\Local\Microsoft\Windows\Temporary Internet Files\Content.Outlook\D22WY4Q9\IMG_3761.PNG"/>
          <p:cNvPicPr>
            <a:picLocks noChangeAspect="1" noChangeArrowheads="1"/>
          </p:cNvPicPr>
          <p:nvPr/>
        </p:nvPicPr>
        <p:blipFill rotWithShape="1">
          <a:blip r:embed="rId3">
            <a:extLst>
              <a:ext uri="{28A0092B-C50C-407E-A947-70E740481C1C}">
                <a14:useLocalDpi xmlns:a14="http://schemas.microsoft.com/office/drawing/2010/main" val="0"/>
              </a:ext>
            </a:extLst>
          </a:blip>
          <a:srcRect b="24395"/>
          <a:stretch/>
        </p:blipFill>
        <p:spPr bwMode="auto">
          <a:xfrm>
            <a:off x="25893" y="619760"/>
            <a:ext cx="12166107" cy="517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51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seyra\AppData\Local\Microsoft\Windows\Temporary Internet Files\Content.Outlook\D22WY4Q9\IMG_376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855" y="1905000"/>
            <a:ext cx="6172200" cy="34701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aseyra\AppData\Local\Microsoft\Windows\Temporary Internet Files\Content.Outlook\D22WY4Q9\FullSizeRen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029201"/>
            <a:ext cx="9078191" cy="16714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09800" y="304800"/>
            <a:ext cx="7772400" cy="1609344"/>
          </a:xfrm>
        </p:spPr>
        <p:txBody>
          <a:bodyPr>
            <a:normAutofit fontScale="90000"/>
          </a:bodyPr>
          <a:lstStyle/>
          <a:p>
            <a:pPr algn="ctr"/>
            <a:r>
              <a:rPr lang="en-US" dirty="0">
                <a:solidFill>
                  <a:srgbClr val="FFC000"/>
                </a:solidFill>
              </a:rPr>
              <a:t>Long-acting reversible contraception is recommended</a:t>
            </a:r>
          </a:p>
        </p:txBody>
      </p:sp>
    </p:spTree>
    <p:extLst>
      <p:ext uri="{BB962C8B-B14F-4D97-AF65-F5344CB8AC3E}">
        <p14:creationId xmlns:p14="http://schemas.microsoft.com/office/powerpoint/2010/main" val="289999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7382-0509-49C3-966D-EF522BCA7F6D}"/>
              </a:ext>
            </a:extLst>
          </p:cNvPr>
          <p:cNvSpPr>
            <a:spLocks noGrp="1"/>
          </p:cNvSpPr>
          <p:nvPr>
            <p:ph type="title"/>
          </p:nvPr>
        </p:nvSpPr>
        <p:spPr/>
        <p:txBody>
          <a:bodyPr/>
          <a:lstStyle/>
          <a:p>
            <a:pPr algn="ctr"/>
            <a:r>
              <a:rPr lang="en-US" dirty="0"/>
              <a:t>Breaking news</a:t>
            </a:r>
          </a:p>
        </p:txBody>
      </p:sp>
      <p:pic>
        <p:nvPicPr>
          <p:cNvPr id="4" name="Content Placeholder 3">
            <a:extLst>
              <a:ext uri="{FF2B5EF4-FFF2-40B4-BE49-F238E27FC236}">
                <a16:creationId xmlns:a16="http://schemas.microsoft.com/office/drawing/2014/main" id="{8979F3FD-7680-47E9-8661-B8A9EDCA846B}"/>
              </a:ext>
            </a:extLst>
          </p:cNvPr>
          <p:cNvPicPr>
            <a:picLocks noGrp="1" noChangeAspect="1"/>
          </p:cNvPicPr>
          <p:nvPr>
            <p:ph idx="1"/>
          </p:nvPr>
        </p:nvPicPr>
        <p:blipFill>
          <a:blip r:embed="rId2"/>
          <a:stretch>
            <a:fillRect/>
          </a:stretch>
        </p:blipFill>
        <p:spPr>
          <a:xfrm>
            <a:off x="1094238" y="3121816"/>
            <a:ext cx="2304488" cy="1005927"/>
          </a:xfrm>
          <a:prstGeom prst="rect">
            <a:avLst/>
          </a:prstGeom>
        </p:spPr>
      </p:pic>
      <p:sp>
        <p:nvSpPr>
          <p:cNvPr id="6" name="Arrow: Right 5">
            <a:extLst>
              <a:ext uri="{FF2B5EF4-FFF2-40B4-BE49-F238E27FC236}">
                <a16:creationId xmlns:a16="http://schemas.microsoft.com/office/drawing/2014/main" id="{6E1AFE02-60AE-4B9F-B316-9DC41C0B2311}"/>
              </a:ext>
            </a:extLst>
          </p:cNvPr>
          <p:cNvSpPr/>
          <p:nvPr/>
        </p:nvSpPr>
        <p:spPr>
          <a:xfrm>
            <a:off x="3847750" y="3382462"/>
            <a:ext cx="4496499" cy="484632"/>
          </a:xfrm>
          <a:prstGeom prst="rightArrow">
            <a:avLst/>
          </a:prstGeom>
          <a:solidFill>
            <a:srgbClr val="D31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069AD6-E95A-471B-8B97-60BFFE7FEFEA}"/>
              </a:ext>
            </a:extLst>
          </p:cNvPr>
          <p:cNvPicPr>
            <a:picLocks noChangeAspect="1"/>
          </p:cNvPicPr>
          <p:nvPr/>
        </p:nvPicPr>
        <p:blipFill>
          <a:blip r:embed="rId3"/>
          <a:stretch>
            <a:fillRect/>
          </a:stretch>
        </p:blipFill>
        <p:spPr>
          <a:xfrm>
            <a:off x="9124852" y="3172341"/>
            <a:ext cx="1885950" cy="904875"/>
          </a:xfrm>
          <a:prstGeom prst="rect">
            <a:avLst/>
          </a:prstGeom>
        </p:spPr>
      </p:pic>
      <p:pic>
        <p:nvPicPr>
          <p:cNvPr id="9" name="Picture 8">
            <a:extLst>
              <a:ext uri="{FF2B5EF4-FFF2-40B4-BE49-F238E27FC236}">
                <a16:creationId xmlns:a16="http://schemas.microsoft.com/office/drawing/2014/main" id="{8BFC9CBC-DBF9-499B-915A-30B720243977}"/>
              </a:ext>
            </a:extLst>
          </p:cNvPr>
          <p:cNvPicPr>
            <a:picLocks noChangeAspect="1"/>
          </p:cNvPicPr>
          <p:nvPr/>
        </p:nvPicPr>
        <p:blipFill>
          <a:blip r:embed="rId4"/>
          <a:stretch>
            <a:fillRect/>
          </a:stretch>
        </p:blipFill>
        <p:spPr>
          <a:xfrm>
            <a:off x="5378827" y="2015436"/>
            <a:ext cx="1249788" cy="1249788"/>
          </a:xfrm>
          <a:prstGeom prst="rect">
            <a:avLst/>
          </a:prstGeom>
        </p:spPr>
      </p:pic>
    </p:spTree>
    <p:extLst>
      <p:ext uri="{BB962C8B-B14F-4D97-AF65-F5344CB8AC3E}">
        <p14:creationId xmlns:p14="http://schemas.microsoft.com/office/powerpoint/2010/main" val="2752367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2" name="Rectangle 13">
            <a:extLst>
              <a:ext uri="{FF2B5EF4-FFF2-40B4-BE49-F238E27FC236}">
                <a16:creationId xmlns:a16="http://schemas.microsoft.com/office/drawing/2014/main" id="{E7320EF0-BBCF-4227-8108-92736B729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37D61-F499-48C0-848C-7E1288F268ED}"/>
              </a:ext>
            </a:extLst>
          </p:cNvPr>
          <p:cNvSpPr>
            <a:spLocks noGrp="1"/>
          </p:cNvSpPr>
          <p:nvPr>
            <p:ph type="title"/>
          </p:nvPr>
        </p:nvSpPr>
        <p:spPr>
          <a:xfrm>
            <a:off x="6386284" y="484632"/>
            <a:ext cx="4741963" cy="1971964"/>
          </a:xfrm>
        </p:spPr>
        <p:txBody>
          <a:bodyPr>
            <a:normAutofit fontScale="90000"/>
          </a:bodyPr>
          <a:lstStyle/>
          <a:p>
            <a:r>
              <a:rPr lang="en-US" sz="3400" b="1" dirty="0">
                <a:solidFill>
                  <a:schemeClr val="tx1"/>
                </a:solidFill>
              </a:rPr>
              <a:t>PAGE Clinic</a:t>
            </a:r>
            <a:br>
              <a:rPr lang="en-US" sz="3400" b="1" dirty="0">
                <a:solidFill>
                  <a:schemeClr val="tx1"/>
                </a:solidFill>
              </a:rPr>
            </a:br>
            <a:br>
              <a:rPr lang="en-US" sz="3400" dirty="0">
                <a:solidFill>
                  <a:schemeClr val="tx1"/>
                </a:solidFill>
              </a:rPr>
            </a:br>
            <a:r>
              <a:rPr lang="en-US" sz="3400" dirty="0">
                <a:solidFill>
                  <a:schemeClr val="tx1"/>
                </a:solidFill>
              </a:rPr>
              <a:t>pediatric adolescent gynecology &amp; endocrine clinic</a:t>
            </a:r>
          </a:p>
        </p:txBody>
      </p:sp>
      <p:sp>
        <p:nvSpPr>
          <p:cNvPr id="23" name="Freeform: Shape 15">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BF9F667E-A0F6-4F6D-B787-F4D305BC1194}"/>
              </a:ext>
            </a:extLst>
          </p:cNvPr>
          <p:cNvPicPr>
            <a:picLocks noChangeAspect="1"/>
          </p:cNvPicPr>
          <p:nvPr/>
        </p:nvPicPr>
        <p:blipFill>
          <a:blip r:embed="rId3"/>
          <a:stretch>
            <a:fillRect/>
          </a:stretch>
        </p:blipFill>
        <p:spPr>
          <a:xfrm>
            <a:off x="776592" y="357140"/>
            <a:ext cx="1971120" cy="2682914"/>
          </a:xfrm>
          <a:prstGeom prst="rect">
            <a:avLst/>
          </a:prstGeom>
        </p:spPr>
      </p:pic>
      <p:pic>
        <p:nvPicPr>
          <p:cNvPr id="4" name="Content Placeholder 3">
            <a:extLst>
              <a:ext uri="{FF2B5EF4-FFF2-40B4-BE49-F238E27FC236}">
                <a16:creationId xmlns:a16="http://schemas.microsoft.com/office/drawing/2014/main" id="{01F410FF-4049-469F-B9F2-9EE52879E2EF}"/>
              </a:ext>
            </a:extLst>
          </p:cNvPr>
          <p:cNvPicPr>
            <a:picLocks noChangeAspect="1"/>
          </p:cNvPicPr>
          <p:nvPr/>
        </p:nvPicPr>
        <p:blipFill>
          <a:blip r:embed="rId4"/>
          <a:stretch>
            <a:fillRect/>
          </a:stretch>
        </p:blipFill>
        <p:spPr>
          <a:xfrm>
            <a:off x="776592" y="3586677"/>
            <a:ext cx="1971120" cy="2682914"/>
          </a:xfrm>
          <a:prstGeom prst="rect">
            <a:avLst/>
          </a:prstGeom>
        </p:spPr>
      </p:pic>
      <p:sp>
        <p:nvSpPr>
          <p:cNvPr id="24" name="Content Placeholder 8">
            <a:extLst>
              <a:ext uri="{FF2B5EF4-FFF2-40B4-BE49-F238E27FC236}">
                <a16:creationId xmlns:a16="http://schemas.microsoft.com/office/drawing/2014/main" id="{4A521C65-8680-43B6-96A3-1C85080C64FD}"/>
              </a:ext>
            </a:extLst>
          </p:cNvPr>
          <p:cNvSpPr>
            <a:spLocks noGrp="1"/>
          </p:cNvSpPr>
          <p:nvPr>
            <p:ph idx="1"/>
          </p:nvPr>
        </p:nvSpPr>
        <p:spPr>
          <a:xfrm>
            <a:off x="6386286" y="2456596"/>
            <a:ext cx="4741962" cy="3715603"/>
          </a:xfrm>
        </p:spPr>
        <p:txBody>
          <a:bodyPr>
            <a:normAutofit/>
          </a:bodyPr>
          <a:lstStyle/>
          <a:p>
            <a:endParaRPr lang="en-US" dirty="0"/>
          </a:p>
          <a:p>
            <a:r>
              <a:rPr lang="en-US" dirty="0"/>
              <a:t>Polycystic ovarian syndrome</a:t>
            </a:r>
          </a:p>
          <a:p>
            <a:r>
              <a:rPr lang="en-US" dirty="0"/>
              <a:t>Primary ovarian insufficiency</a:t>
            </a:r>
          </a:p>
          <a:p>
            <a:r>
              <a:rPr lang="en-US" dirty="0"/>
              <a:t>Complex amenorrhea</a:t>
            </a:r>
          </a:p>
          <a:p>
            <a:endParaRPr lang="en-US" dirty="0"/>
          </a:p>
        </p:txBody>
      </p:sp>
      <p:grpSp>
        <p:nvGrpSpPr>
          <p:cNvPr id="18" name="Group 17">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8" name="TextBox 7">
            <a:extLst>
              <a:ext uri="{FF2B5EF4-FFF2-40B4-BE49-F238E27FC236}">
                <a16:creationId xmlns:a16="http://schemas.microsoft.com/office/drawing/2014/main" id="{16C366DD-26DA-426E-845E-1CCE7A8F3E59}"/>
              </a:ext>
            </a:extLst>
          </p:cNvPr>
          <p:cNvSpPr txBox="1"/>
          <p:nvPr/>
        </p:nvSpPr>
        <p:spPr>
          <a:xfrm>
            <a:off x="584800" y="6269592"/>
            <a:ext cx="2397644" cy="369332"/>
          </a:xfrm>
          <a:prstGeom prst="rect">
            <a:avLst/>
          </a:prstGeom>
          <a:noFill/>
        </p:spPr>
        <p:txBody>
          <a:bodyPr wrap="none" rtlCol="0">
            <a:spAutoFit/>
          </a:bodyPr>
          <a:lstStyle/>
          <a:p>
            <a:r>
              <a:rPr lang="en-US" dirty="0">
                <a:solidFill>
                  <a:schemeClr val="bg1"/>
                </a:solidFill>
              </a:rPr>
              <a:t>Dr. Lindsay Waldman</a:t>
            </a:r>
          </a:p>
        </p:txBody>
      </p:sp>
      <p:sp>
        <p:nvSpPr>
          <p:cNvPr id="10" name="TextBox 9">
            <a:extLst>
              <a:ext uri="{FF2B5EF4-FFF2-40B4-BE49-F238E27FC236}">
                <a16:creationId xmlns:a16="http://schemas.microsoft.com/office/drawing/2014/main" id="{C146146D-9EB2-4E8B-9F4A-F939B50AB9CE}"/>
              </a:ext>
            </a:extLst>
          </p:cNvPr>
          <p:cNvSpPr txBox="1"/>
          <p:nvPr/>
        </p:nvSpPr>
        <p:spPr>
          <a:xfrm>
            <a:off x="1857375" y="6781800"/>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53508AE6-EBDA-4B72-87E6-C93F0D8225C8}"/>
              </a:ext>
            </a:extLst>
          </p:cNvPr>
          <p:cNvSpPr txBox="1"/>
          <p:nvPr/>
        </p:nvSpPr>
        <p:spPr>
          <a:xfrm>
            <a:off x="814387" y="3089820"/>
            <a:ext cx="2085975" cy="369332"/>
          </a:xfrm>
          <a:prstGeom prst="rect">
            <a:avLst/>
          </a:prstGeom>
          <a:noFill/>
        </p:spPr>
        <p:txBody>
          <a:bodyPr wrap="square" rtlCol="0">
            <a:spAutoFit/>
          </a:bodyPr>
          <a:lstStyle/>
          <a:p>
            <a:r>
              <a:rPr lang="en-US" dirty="0">
                <a:solidFill>
                  <a:schemeClr val="bg1"/>
                </a:solidFill>
              </a:rPr>
              <a:t>Dr. Rachel Casey</a:t>
            </a:r>
          </a:p>
        </p:txBody>
      </p:sp>
      <p:pic>
        <p:nvPicPr>
          <p:cNvPr id="27" name="Picture 26">
            <a:extLst>
              <a:ext uri="{FF2B5EF4-FFF2-40B4-BE49-F238E27FC236}">
                <a16:creationId xmlns:a16="http://schemas.microsoft.com/office/drawing/2014/main" id="{FEB9C384-2DFB-4F80-AF5C-105CC44BC088}"/>
              </a:ext>
            </a:extLst>
          </p:cNvPr>
          <p:cNvPicPr>
            <a:picLocks noChangeAspect="1"/>
          </p:cNvPicPr>
          <p:nvPr/>
        </p:nvPicPr>
        <p:blipFill rotWithShape="1">
          <a:blip r:embed="rId7"/>
          <a:srcRect l="22616" r="17690"/>
          <a:stretch/>
        </p:blipFill>
        <p:spPr>
          <a:xfrm>
            <a:off x="3328203" y="1887529"/>
            <a:ext cx="1381682" cy="2305050"/>
          </a:xfrm>
          <a:prstGeom prst="rect">
            <a:avLst/>
          </a:prstGeom>
        </p:spPr>
      </p:pic>
      <p:sp>
        <p:nvSpPr>
          <p:cNvPr id="3" name="TextBox 2">
            <a:extLst>
              <a:ext uri="{FF2B5EF4-FFF2-40B4-BE49-F238E27FC236}">
                <a16:creationId xmlns:a16="http://schemas.microsoft.com/office/drawing/2014/main" id="{87619B40-1E93-4194-9177-6B4FD577D9A1}"/>
              </a:ext>
            </a:extLst>
          </p:cNvPr>
          <p:cNvSpPr txBox="1"/>
          <p:nvPr/>
        </p:nvSpPr>
        <p:spPr>
          <a:xfrm>
            <a:off x="3069722" y="4007915"/>
            <a:ext cx="2253117" cy="369332"/>
          </a:xfrm>
          <a:prstGeom prst="rect">
            <a:avLst/>
          </a:prstGeom>
          <a:noFill/>
        </p:spPr>
        <p:txBody>
          <a:bodyPr wrap="none" rtlCol="0">
            <a:spAutoFit/>
          </a:bodyPr>
          <a:lstStyle/>
          <a:p>
            <a:r>
              <a:rPr lang="en-US" dirty="0">
                <a:solidFill>
                  <a:schemeClr val="bg1"/>
                </a:solidFill>
              </a:rPr>
              <a:t>Maureen Harris, RD</a:t>
            </a:r>
          </a:p>
        </p:txBody>
      </p:sp>
    </p:spTree>
    <p:extLst>
      <p:ext uri="{BB962C8B-B14F-4D97-AF65-F5344CB8AC3E}">
        <p14:creationId xmlns:p14="http://schemas.microsoft.com/office/powerpoint/2010/main" val="2475412681"/>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 name="Rectangle 19">
            <a:extLst>
              <a:ext uri="{FF2B5EF4-FFF2-40B4-BE49-F238E27FC236}">
                <a16:creationId xmlns:a16="http://schemas.microsoft.com/office/drawing/2014/main" id="{F95F3FB7-0799-4996-B56D-BF47FE12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C60AA106-479D-46C1-B4BF-F54D88ADF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BC8287-A617-4B12-870D-ABECE6CD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51560" y="1432223"/>
            <a:ext cx="6162066" cy="3357976"/>
          </a:xfrm>
        </p:spPr>
        <p:txBody>
          <a:bodyPr vert="horz" lIns="91440" tIns="45720" rIns="91440" bIns="45720" rtlCol="0" anchor="ctr">
            <a:normAutofit/>
          </a:bodyPr>
          <a:lstStyle/>
          <a:p>
            <a:pPr>
              <a:lnSpc>
                <a:spcPct val="80000"/>
              </a:lnSpc>
            </a:pPr>
            <a:r>
              <a:rPr lang="en-US" sz="8000">
                <a:blipFill dpi="0" rotWithShape="1">
                  <a:blip r:embed="rId5"/>
                  <a:srcRect/>
                  <a:tile tx="6350" ty="-127000" sx="65000" sy="64000" flip="none" algn="tl"/>
                </a:blipFill>
              </a:rPr>
              <a:t>Thank you!</a:t>
            </a:r>
          </a:p>
        </p:txBody>
      </p:sp>
      <p:pic>
        <p:nvPicPr>
          <p:cNvPr id="3" name="Picture 2" descr="A picture containing grass, outdoor, little&#10;&#10;Description automatically generated">
            <a:extLst>
              <a:ext uri="{FF2B5EF4-FFF2-40B4-BE49-F238E27FC236}">
                <a16:creationId xmlns:a16="http://schemas.microsoft.com/office/drawing/2014/main" id="{7B863D32-EBFF-44ED-8235-5C21091372DD}"/>
              </a:ext>
            </a:extLst>
          </p:cNvPr>
          <p:cNvPicPr>
            <a:picLocks noChangeAspect="1"/>
          </p:cNvPicPr>
          <p:nvPr/>
        </p:nvPicPr>
        <p:blipFill rotWithShape="1">
          <a:blip r:embed="rId7">
            <a:extLst>
              <a:ext uri="{28A0092B-C50C-407E-A947-70E740481C1C}">
                <a14:useLocalDpi xmlns:a14="http://schemas.microsoft.com/office/drawing/2010/main" val="0"/>
              </a:ext>
            </a:extLst>
          </a:blip>
          <a:srcRect r="7692" b="-3"/>
          <a:stretch/>
        </p:blipFill>
        <p:spPr>
          <a:xfrm rot="5400000">
            <a:off x="7122918" y="1534781"/>
            <a:ext cx="4580301" cy="3721609"/>
          </a:xfrm>
          <a:prstGeom prst="rect">
            <a:avLst/>
          </a:prstGeom>
        </p:spPr>
      </p:pic>
      <p:sp>
        <p:nvSpPr>
          <p:cNvPr id="26" name="Rectangle 25">
            <a:extLst>
              <a:ext uri="{FF2B5EF4-FFF2-40B4-BE49-F238E27FC236}">
                <a16:creationId xmlns:a16="http://schemas.microsoft.com/office/drawing/2014/main" id="{88FE4DFC-AB96-44B6-9BAC-0E630259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98BBCB1-A2A5-478A-AE49-8FB1AEF52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9" name="Oval 28">
              <a:extLst>
                <a:ext uri="{FF2B5EF4-FFF2-40B4-BE49-F238E27FC236}">
                  <a16:creationId xmlns:a16="http://schemas.microsoft.com/office/drawing/2014/main" id="{DFCB00A6-19A8-422D-8B21-1474F54020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C5EF781F-763B-4AC8-B3ED-0451FB15B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p:cNvSpPr txBox="1"/>
          <p:nvPr/>
        </p:nvSpPr>
        <p:spPr>
          <a:xfrm>
            <a:off x="7315200" y="3352800"/>
            <a:ext cx="28194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5FFFB0-F23F-4C19-94F1-12A6184942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1486DADA-8EB8-4F9F-9261-99F3901E8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3284EFE5-F4C3-4E12-B42A-2DF409423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069848" y="4381783"/>
            <a:ext cx="10058400" cy="950070"/>
          </a:xfrm>
        </p:spPr>
        <p:txBody>
          <a:bodyPr vert="horz" lIns="91440" tIns="45720" rIns="91440" bIns="45720" rtlCol="0" anchor="b">
            <a:normAutofit/>
          </a:bodyPr>
          <a:lstStyle/>
          <a:p>
            <a:pPr algn="ctr"/>
            <a:r>
              <a:rPr lang="en-US" sz="4800"/>
              <a:t>Gynecologic Exam</a:t>
            </a:r>
          </a:p>
        </p:txBody>
      </p:sp>
      <p:grpSp>
        <p:nvGrpSpPr>
          <p:cNvPr id="20" name="Group 19">
            <a:extLst>
              <a:ext uri="{FF2B5EF4-FFF2-40B4-BE49-F238E27FC236}">
                <a16:creationId xmlns:a16="http://schemas.microsoft.com/office/drawing/2014/main" id="{3D837D9D-C83F-4B5F-A3E4-0566BFFDE5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8428" y="842135"/>
            <a:ext cx="3300984" cy="3300984"/>
            <a:chOff x="4387553" y="842135"/>
            <a:chExt cx="3300984" cy="3300984"/>
          </a:xfrm>
        </p:grpSpPr>
        <p:sp>
          <p:nvSpPr>
            <p:cNvPr id="21" name="Freeform: Shape 20">
              <a:extLst>
                <a:ext uri="{FF2B5EF4-FFF2-40B4-BE49-F238E27FC236}">
                  <a16:creationId xmlns:a16="http://schemas.microsoft.com/office/drawing/2014/main" id="{B5F90687-BF67-41A3-A432-11256130B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sp>
          <p:nvSpPr>
            <p:cNvPr id="22" name="Freeform: Shape 21">
              <a:extLst>
                <a:ext uri="{FF2B5EF4-FFF2-40B4-BE49-F238E27FC236}">
                  <a16:creationId xmlns:a16="http://schemas.microsoft.com/office/drawing/2014/main" id="{3C08B7F7-C426-414C-99CF-62072F2A8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grpSp>
      <p:pic>
        <p:nvPicPr>
          <p:cNvPr id="9" name="Picture 5" descr="Pg15_fig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891947" y="1782614"/>
            <a:ext cx="1929487" cy="17317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8014E084-82AA-4AF5-8DCD-D78AE42BCC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45508" y="842135"/>
            <a:ext cx="3300984" cy="3300984"/>
            <a:chOff x="4387553" y="842135"/>
            <a:chExt cx="3300984" cy="3300984"/>
          </a:xfrm>
        </p:grpSpPr>
        <p:sp>
          <p:nvSpPr>
            <p:cNvPr id="25" name="Freeform: Shape 24">
              <a:extLst>
                <a:ext uri="{FF2B5EF4-FFF2-40B4-BE49-F238E27FC236}">
                  <a16:creationId xmlns:a16="http://schemas.microsoft.com/office/drawing/2014/main" id="{EA77BFFF-4813-41BB-8509-EDF202F3D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sp>
          <p:nvSpPr>
            <p:cNvPr id="26" name="Freeform: Shape 25">
              <a:extLst>
                <a:ext uri="{FF2B5EF4-FFF2-40B4-BE49-F238E27FC236}">
                  <a16:creationId xmlns:a16="http://schemas.microsoft.com/office/drawing/2014/main" id="{F08E3F81-BAE4-49F8-8484-2A01C7D98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grpSp>
      <p:pic>
        <p:nvPicPr>
          <p:cNvPr id="8" name="Content Placeholder 7"/>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090160" y="1811170"/>
            <a:ext cx="2011680" cy="1362914"/>
          </a:xfrm>
          <a:prstGeom prst="rect">
            <a:avLst/>
          </a:prstGeom>
        </p:spPr>
      </p:pic>
      <p:grpSp>
        <p:nvGrpSpPr>
          <p:cNvPr id="28" name="Group 27">
            <a:extLst>
              <a:ext uri="{FF2B5EF4-FFF2-40B4-BE49-F238E27FC236}">
                <a16:creationId xmlns:a16="http://schemas.microsoft.com/office/drawing/2014/main" id="{54FBC6F2-8708-4069-AD0A-911A723CDD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2588" y="842135"/>
            <a:ext cx="3300984" cy="3300984"/>
            <a:chOff x="4387553" y="842135"/>
            <a:chExt cx="3300984" cy="3300984"/>
          </a:xfrm>
        </p:grpSpPr>
        <p:sp>
          <p:nvSpPr>
            <p:cNvPr id="29" name="Freeform: Shape 28">
              <a:extLst>
                <a:ext uri="{FF2B5EF4-FFF2-40B4-BE49-F238E27FC236}">
                  <a16:creationId xmlns:a16="http://schemas.microsoft.com/office/drawing/2014/main" id="{257C3240-E232-44EE-91D6-6DDA664B7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sp>
          <p:nvSpPr>
            <p:cNvPr id="30" name="Freeform: Shape 29">
              <a:extLst>
                <a:ext uri="{FF2B5EF4-FFF2-40B4-BE49-F238E27FC236}">
                  <a16:creationId xmlns:a16="http://schemas.microsoft.com/office/drawing/2014/main" id="{51BB6822-B468-43D1-B01B-AAAF30BCB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7553" y="842135"/>
              <a:ext cx="3300984" cy="3300984"/>
            </a:xfrm>
            <a:custGeom>
              <a:avLst/>
              <a:gdLst>
                <a:gd name="connsiteX0" fmla="*/ 1650492 w 3300984"/>
                <a:gd name="connsiteY0" fmla="*/ 164592 h 3300984"/>
                <a:gd name="connsiteX1" fmla="*/ 164592 w 3300984"/>
                <a:gd name="connsiteY1" fmla="*/ 1650492 h 3300984"/>
                <a:gd name="connsiteX2" fmla="*/ 1650492 w 3300984"/>
                <a:gd name="connsiteY2" fmla="*/ 3136392 h 3300984"/>
                <a:gd name="connsiteX3" fmla="*/ 3136392 w 3300984"/>
                <a:gd name="connsiteY3" fmla="*/ 1650492 h 3300984"/>
                <a:gd name="connsiteX4" fmla="*/ 1650492 w 3300984"/>
                <a:gd name="connsiteY4" fmla="*/ 164592 h 3300984"/>
                <a:gd name="connsiteX5" fmla="*/ 1650492 w 3300984"/>
                <a:gd name="connsiteY5" fmla="*/ 0 h 3300984"/>
                <a:gd name="connsiteX6" fmla="*/ 3300984 w 3300984"/>
                <a:gd name="connsiteY6" fmla="*/ 1650492 h 3300984"/>
                <a:gd name="connsiteX7" fmla="*/ 1650492 w 3300984"/>
                <a:gd name="connsiteY7" fmla="*/ 3300984 h 3300984"/>
                <a:gd name="connsiteX8" fmla="*/ 0 w 3300984"/>
                <a:gd name="connsiteY8" fmla="*/ 1650492 h 3300984"/>
                <a:gd name="connsiteX9" fmla="*/ 1650492 w 3300984"/>
                <a:gd name="connsiteY9" fmla="*/ 0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84" h="3300984">
                  <a:moveTo>
                    <a:pt x="1650492" y="164592"/>
                  </a:moveTo>
                  <a:cubicBezTo>
                    <a:pt x="829852" y="164592"/>
                    <a:pt x="164592" y="829852"/>
                    <a:pt x="164592" y="1650492"/>
                  </a:cubicBezTo>
                  <a:cubicBezTo>
                    <a:pt x="164592" y="2471132"/>
                    <a:pt x="829852" y="3136392"/>
                    <a:pt x="1650492" y="3136392"/>
                  </a:cubicBezTo>
                  <a:cubicBezTo>
                    <a:pt x="2471132" y="3136392"/>
                    <a:pt x="3136392" y="2471132"/>
                    <a:pt x="3136392" y="1650492"/>
                  </a:cubicBezTo>
                  <a:cubicBezTo>
                    <a:pt x="3136392" y="829852"/>
                    <a:pt x="2471132" y="164592"/>
                    <a:pt x="1650492" y="164592"/>
                  </a:cubicBezTo>
                  <a:close/>
                  <a:moveTo>
                    <a:pt x="1650492" y="0"/>
                  </a:moveTo>
                  <a:cubicBezTo>
                    <a:pt x="2562034" y="0"/>
                    <a:pt x="3300984" y="738950"/>
                    <a:pt x="3300984" y="1650492"/>
                  </a:cubicBezTo>
                  <a:cubicBezTo>
                    <a:pt x="3300984" y="2562034"/>
                    <a:pt x="2562034" y="3300984"/>
                    <a:pt x="1650492" y="3300984"/>
                  </a:cubicBezTo>
                  <a:cubicBezTo>
                    <a:pt x="738950" y="3300984"/>
                    <a:pt x="0" y="2562034"/>
                    <a:pt x="0" y="1650492"/>
                  </a:cubicBezTo>
                  <a:cubicBezTo>
                    <a:pt x="0" y="738950"/>
                    <a:pt x="738950" y="0"/>
                    <a:pt x="1650492"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Rockwell" panose="02060603020205020403"/>
              </a:endParaRPr>
            </a:p>
          </p:txBody>
        </p:sp>
      </p:grpSp>
      <p:pic>
        <p:nvPicPr>
          <p:cNvPr id="7" name="Content Placeholder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080" y="1877466"/>
            <a:ext cx="2011680" cy="1352855"/>
          </a:xfrm>
          <a:prstGeom prst="rect">
            <a:avLst/>
          </a:prstGeom>
        </p:spPr>
      </p:pic>
      <p:sp>
        <p:nvSpPr>
          <p:cNvPr id="13" name="Content Placeholder 12">
            <a:extLst>
              <a:ext uri="{FF2B5EF4-FFF2-40B4-BE49-F238E27FC236}">
                <a16:creationId xmlns:a16="http://schemas.microsoft.com/office/drawing/2014/main" id="{0F21AC52-444B-9150-E1DB-5B51A3FBA33C}"/>
              </a:ext>
            </a:extLst>
          </p:cNvPr>
          <p:cNvSpPr>
            <a:spLocks noGrp="1"/>
          </p:cNvSpPr>
          <p:nvPr>
            <p:ph sz="half" idx="1"/>
          </p:nvPr>
        </p:nvSpPr>
        <p:spPr>
          <a:xfrm>
            <a:off x="1069848" y="5331853"/>
            <a:ext cx="10058400" cy="950071"/>
          </a:xfrm>
        </p:spPr>
        <p:txBody>
          <a:bodyPr vert="horz" lIns="91440" tIns="45720" rIns="91440" bIns="45720" rtlCol="0">
            <a:normAutofit/>
          </a:bodyPr>
          <a:lstStyle/>
          <a:p>
            <a:pPr algn="ctr"/>
            <a:endParaRPr lang="en-US" sz="1800"/>
          </a:p>
        </p:txBody>
      </p:sp>
    </p:spTree>
    <p:extLst>
      <p:ext uri="{BB962C8B-B14F-4D97-AF65-F5344CB8AC3E}">
        <p14:creationId xmlns:p14="http://schemas.microsoft.com/office/powerpoint/2010/main" val="320762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id="{AA184731-2495-4C5E-84D7-045E260A3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1BDA4DC5-9C94-4C6C-A12F-2E0C8D69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000" dirty="0">
                <a:blipFill dpi="0" rotWithShape="1">
                  <a:blip r:embed="rId4"/>
                  <a:srcRect/>
                  <a:tile tx="6350" ty="-127000" sx="65000" sy="64000" flip="none" algn="tl"/>
                </a:blipFill>
              </a:rPr>
              <a:t>Gynecologic Exam</a:t>
            </a:r>
          </a:p>
        </p:txBody>
      </p:sp>
      <p:sp>
        <p:nvSpPr>
          <p:cNvPr id="3" name="Content Placeholder 2"/>
          <p:cNvSpPr>
            <a:spLocks noGrp="1"/>
          </p:cNvSpPr>
          <p:nvPr>
            <p:ph idx="1"/>
          </p:nvPr>
        </p:nvSpPr>
        <p:spPr>
          <a:xfrm>
            <a:off x="1069848" y="5827916"/>
            <a:ext cx="9052560" cy="444868"/>
          </a:xfrm>
        </p:spPr>
        <p:txBody>
          <a:bodyPr vert="horz" lIns="91440" tIns="45720" rIns="91440" bIns="45720" rtlCol="0">
            <a:normAutofit/>
          </a:bodyPr>
          <a:lstStyle/>
          <a:p>
            <a:pPr marL="0" indent="0">
              <a:buNone/>
            </a:pPr>
            <a:r>
              <a:rPr lang="en-US" dirty="0"/>
              <a:t>	</a:t>
            </a:r>
            <a:endParaRPr lang="en-US"/>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1" b="8629"/>
          <a:stretch/>
        </p:blipFill>
        <p:spPr>
          <a:xfrm>
            <a:off x="635457" y="640080"/>
            <a:ext cx="10916463" cy="3316489"/>
          </a:xfrm>
          <a:prstGeom prst="rect">
            <a:avLst/>
          </a:prstGeom>
        </p:spPr>
      </p:pic>
      <p:grpSp>
        <p:nvGrpSpPr>
          <p:cNvPr id="23" name="Group 22">
            <a:extLst>
              <a:ext uri="{FF2B5EF4-FFF2-40B4-BE49-F238E27FC236}">
                <a16:creationId xmlns:a16="http://schemas.microsoft.com/office/drawing/2014/main" id="{CB1E5C71-0EB0-4D54-8D8A-3F99A1696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4" name="Oval 23">
              <a:extLst>
                <a:ext uri="{FF2B5EF4-FFF2-40B4-BE49-F238E27FC236}">
                  <a16:creationId xmlns:a16="http://schemas.microsoft.com/office/drawing/2014/main" id="{6147C6D7-07CB-4821-9F9F-6D0374810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64748738-A09C-4DCD-A808-FA8B235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128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Gynecologic Exam</a:t>
            </a:r>
          </a:p>
        </p:txBody>
      </p:sp>
      <p:pic>
        <p:nvPicPr>
          <p:cNvPr id="4" name="Content Placeholder 3" descr="pedigyn teaching file 0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29" r="4836" b="3"/>
          <a:stretch/>
        </p:blipFill>
        <p:spPr>
          <a:xfrm>
            <a:off x="3384636" y="2265041"/>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38562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37676</TotalTime>
  <Words>4552</Words>
  <Application>Microsoft Office PowerPoint</Application>
  <PresentationFormat>Widescreen</PresentationFormat>
  <Paragraphs>635</Paragraphs>
  <Slides>65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Futura Lt BT</vt:lpstr>
      <vt:lpstr>Rockwell</vt:lpstr>
      <vt:lpstr>Rockwell Condensed</vt:lpstr>
      <vt:lpstr>Rockwell Extra Bold</vt:lpstr>
      <vt:lpstr>Wingdings</vt:lpstr>
      <vt:lpstr>Wood Type</vt:lpstr>
      <vt:lpstr>PowerPoint Presentation</vt:lpstr>
      <vt:lpstr>Periods, pcos &amp; prolapse, Oh My!</vt:lpstr>
      <vt:lpstr>Learning objectives</vt:lpstr>
      <vt:lpstr>PowerPoint Presentation</vt:lpstr>
      <vt:lpstr>Part 1:  prepuberty problems</vt:lpstr>
      <vt:lpstr>Gynecologic Anatomy</vt:lpstr>
      <vt:lpstr>Gynecologic Exam</vt:lpstr>
      <vt:lpstr>Gynecologic Exam</vt:lpstr>
      <vt:lpstr>Gynecologic Exam</vt:lpstr>
      <vt:lpstr>Hymeneal Exam</vt:lpstr>
      <vt:lpstr>Hymeneal Variants</vt:lpstr>
      <vt:lpstr>Vulvovaginal Complaints</vt:lpstr>
      <vt:lpstr>Common Vulvovaginal Complaints</vt:lpstr>
      <vt:lpstr>Problem #1</vt:lpstr>
      <vt:lpstr>Prepubertal nonspecific Vulvovaginitis</vt:lpstr>
      <vt:lpstr>Normal Flora in prepubertal girls</vt:lpstr>
      <vt:lpstr>General Hygiene</vt:lpstr>
      <vt:lpstr>Infectious Causes</vt:lpstr>
      <vt:lpstr>Problem #2</vt:lpstr>
      <vt:lpstr>Lichen sclerosus</vt:lpstr>
      <vt:lpstr>Lichen Sclerosus</vt:lpstr>
      <vt:lpstr>Problem #3</vt:lpstr>
      <vt:lpstr>Foreign Body</vt:lpstr>
      <vt:lpstr>Urethral Prolapse</vt:lpstr>
      <vt:lpstr>Traumatic Injury</vt:lpstr>
      <vt:lpstr>Sexual Abuse</vt:lpstr>
      <vt:lpstr>Sexual Assault</vt:lpstr>
      <vt:lpstr>Part 2:  Period problems</vt:lpstr>
      <vt:lpstr>What is normal?</vt:lpstr>
      <vt:lpstr>PowerPoint Presentation</vt:lpstr>
      <vt:lpstr>Menstrual Patterns in Adolescence</vt:lpstr>
      <vt:lpstr>Adolescence &amp; Cycle length</vt:lpstr>
      <vt:lpstr>Menstruation in Girls and Adolescents: Using the Menstrual cycle as a  Vital Sign    </vt:lpstr>
      <vt:lpstr>common causes of irregular menses</vt:lpstr>
      <vt:lpstr>Classification of Abnormal Bleeding</vt:lpstr>
      <vt:lpstr>PowerPoint Presentation</vt:lpstr>
      <vt:lpstr>PowerPoint Presentation</vt:lpstr>
      <vt:lpstr>Problem #1: prolonged periods</vt:lpstr>
      <vt:lpstr>Immature HPO axis</vt:lpstr>
      <vt:lpstr>Problem #2: PCOS</vt:lpstr>
      <vt:lpstr>Polycystic ovarian syndrome Functional Ovarian Hyperandrogensim Androgen excess Syndrome</vt:lpstr>
      <vt:lpstr>Pcos treatment</vt:lpstr>
      <vt:lpstr>PCOS Treatment</vt:lpstr>
      <vt:lpstr>Problem #3: heavy menstrual bleeding</vt:lpstr>
      <vt:lpstr>Treatment of acute hmb</vt:lpstr>
      <vt:lpstr>Treatment of chronic heavy menses</vt:lpstr>
      <vt:lpstr>Part 3: period progress (and preventing pregnancy)</vt:lpstr>
      <vt:lpstr>PowerPoint Presentation</vt:lpstr>
      <vt:lpstr>OCPs are (relatively) safe!</vt:lpstr>
      <vt:lpstr>Mechanism of Action:  Combination OCPs</vt:lpstr>
      <vt:lpstr>Combination OCPs: Advantages</vt:lpstr>
      <vt:lpstr>What is in them?</vt:lpstr>
      <vt:lpstr>PowerPoint Presentation</vt:lpstr>
      <vt:lpstr>PowerPoint Presentation</vt:lpstr>
      <vt:lpstr>DMPA: Depo Provera</vt:lpstr>
      <vt:lpstr>DMPA: BMD and Fracture Risk</vt:lpstr>
      <vt:lpstr>Contraceptive Implant</vt:lpstr>
      <vt:lpstr>Levonorgestrel IUD</vt:lpstr>
      <vt:lpstr>U.S. Medical Eligibility Criteria for Contraceptive Use, 2016</vt:lpstr>
      <vt:lpstr>PowerPoint Presentation</vt:lpstr>
      <vt:lpstr>PowerPoint Presentation</vt:lpstr>
      <vt:lpstr>Long-acting reversible contraception is recommended</vt:lpstr>
      <vt:lpstr>Breaking news</vt:lpstr>
      <vt:lpstr>PAGE Clinic  pediatric adolescent gynecology &amp; endocrine clinic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Rachel</dc:creator>
  <cp:lastModifiedBy>Casey, Rachel</cp:lastModifiedBy>
  <cp:revision>15</cp:revision>
  <dcterms:created xsi:type="dcterms:W3CDTF">2022-07-26T12:23:13Z</dcterms:created>
  <dcterms:modified xsi:type="dcterms:W3CDTF">2022-09-07T22:12:38Z</dcterms:modified>
</cp:coreProperties>
</file>