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70" r:id="rId79"/>
    <p:sldId id="371" r:id="rId80"/>
    <p:sldId id="37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73" r:id="rId117"/>
    <p:sldId id="374" r:id="rId118"/>
  </p:sldIdLst>
  <p:sldSz cx="9144000" cy="6858000" type="screen4x3"/>
  <p:notesSz cx="6858000" cy="9144000"/>
  <p:embeddedFontLst>
    <p:embeddedFont>
      <p:font typeface="Average" panose="02000503040000020003" pitchFamily="2" charset="77"/>
      <p:regular r:id="rId120"/>
    </p:embeddedFont>
    <p:embeddedFont>
      <p:font typeface="Oswald" pitchFamily="2" charset="77"/>
      <p:regular r:id="rId121"/>
      <p:bold r:id="rId122"/>
    </p:embeddedFont>
    <p:embeddedFont>
      <p:font typeface="Questrial" pitchFamily="2" charset="77"/>
      <p:regular r:id="rId1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5" roundtripDataSignature="AMtx7mhf36TbfZNxgWKi7kiOt264pXu5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48"/>
  </p:normalViewPr>
  <p:slideViewPr>
    <p:cSldViewPr snapToGrid="0">
      <p:cViewPr varScale="1">
        <p:scale>
          <a:sx n="117" d="100"/>
          <a:sy n="117" d="100"/>
        </p:scale>
        <p:origin x="13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4.fntdata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.fntdata"/><Relationship Id="rId125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4581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08c7ee97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308c7ee97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08c7ee97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1308c7ee97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30df2d51dd_3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g130df2d51dd_3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3184e4480d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3184e4480d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30df2d51dd_3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1" name="Google Shape;731;g130df2d51dd_3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30df2d51dd_3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g130df2d51dd_3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30df2d51dd_3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g130df2d51dd_3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308c7ee97e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g1308c7ee97e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184e4480d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13184e4480d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31ccac1d7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g131ccac1d7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0df2d51d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30df2d51d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3184e4480d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g13184e4480d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31ccac1d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g131ccac1d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31ccac1d7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131ccac1d7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308c7ee97e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5" name="Google Shape;795;g1308c7ee97e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3184e4480d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3184e4480d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3184e4480d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g13184e4480d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3184e4480d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g13184e4480d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184e4480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13184e4480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184e4480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13184e4480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184e4480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13184e4480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184e4480d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13184e4480d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308c7ee97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1308c7ee97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08c7ee97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308c7ee97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08c7ee97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308c7ee97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08c7ee97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1308c7ee97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08c7ee97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1308c7ee97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08c7ee97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308c7ee97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0df2d51dd_3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130df2d51dd_3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184e4480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13184e4480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184e448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3184e448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08c7ee97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1308c7ee97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0df2d51dd_3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0df2d51dd_3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0df2d51dd_3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30df2d51dd_3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1ccac1d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31ccac1d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0df2d51dd_3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130df2d51dd_3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0df2d51dd_3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130df2d51dd_3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184e4480d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13184e4480d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08c7ee97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308c7ee97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08c7ee97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1308c7ee97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08c7ee97e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1308c7ee97e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08c7ee97e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1308c7ee97e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0df2d51dd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130df2d51dd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0df2d51dd_3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130df2d51dd_3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30df2d51dd_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130df2d51dd_3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30df2d51dd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130df2d51dd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0df2d51dd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130df2d51dd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0df2d51dd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130df2d51dd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08c7ee97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1308c7ee97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30df2d51dd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130df2d51dd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308c7ee97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1308c7ee97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30df2d51dd_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130df2d51dd_3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08c7ee97e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1308c7ee97e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308c7ee97e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1308c7ee97e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0df2d51dd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g130df2d51dd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08c7ee97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1308c7ee97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0df2d51dd_3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130df2d51dd_3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3184e4480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13184e4480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08c7ee97e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1308c7ee97e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308c7ee97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1308c7ee97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30df2d51dd_3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30df2d51dd_3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0df2d51dd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30df2d51dd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0df2d51dd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0df2d51dd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0df2d51dd_3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0df2d51dd_3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30df2d51dd_3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30df2d51dd_3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30df2d51dd_3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30df2d51dd_3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08c7ee97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1308c7ee97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3184e4480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13184e4480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30df2d51dd_3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30df2d51dd_3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30df2d51dd_3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g130df2d51dd_3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3184e4480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3184e4480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308c7ee97e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1308c7ee97e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0df2d51dd_3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130df2d51dd_3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308c7ee97e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1308c7ee97e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30df2d51dd_3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g130df2d51dd_3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308c7ee97e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1308c7ee97e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30df2d51dd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30df2d51dd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08c7ee97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1308c7ee97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0df2d51dd_3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0df2d51dd_3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30df2d51dd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g130df2d51dd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30df2d51dd_3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30df2d51dd_3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0df2d51dd_3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130df2d51dd_3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0df2d51dd_3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130df2d51dd_3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3184e4480d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13184e4480d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3184e4480d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13184e4480d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0df2d51dd_3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30df2d51dd_3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0df2d51dd_3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30df2d51dd_3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0df2d51dd_3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30df2d51dd_3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08c7ee97e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1308c7ee97e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0df2d51dd_3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30df2d51dd_3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30df2d51dd_3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g130df2d51dd_3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308c7ee97e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g1308c7ee97e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308c7ee97e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1308c7ee97e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30df2d51dd_3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g130df2d51dd_3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30df2d51dd_3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130df2d51dd_3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30df2d51dd_3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130df2d51dd_3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3184e4480d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g13184e4480d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3184e448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3184e448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308c7ee97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g1308c7ee97e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3184e4480d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g13184e4480d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3184e4480d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g13184e4480d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08c7ee97e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1308c7ee97e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3184e4480d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3184e4480d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30df2d51dd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g130df2d51dd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308c7ee97e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g1308c7ee97e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3184e4480d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g13184e4480d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308c7ee97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g1308c7ee97e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8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84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3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9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93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93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3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3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4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9" name="Google Shape;59;p94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5"/>
          <p:cNvSpPr txBox="1">
            <a:spLocks noGrp="1"/>
          </p:cNvSpPr>
          <p:nvPr>
            <p:ph type="title" hasCustomPrompt="1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95"/>
          <p:cNvSpPr txBox="1">
            <a:spLocks noGrp="1"/>
          </p:cNvSpPr>
          <p:nvPr>
            <p:ph type="body" idx="1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95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6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8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9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9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9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9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9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900"/>
            </a:lvl9pPr>
          </a:lstStyle>
          <a:p>
            <a:endParaRPr/>
          </a:p>
        </p:txBody>
      </p:sp>
      <p:sp>
        <p:nvSpPr>
          <p:cNvPr id="17" name="Google Shape;17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85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86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87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8"/>
          <p:cNvSpPr txBox="1">
            <a:spLocks noGrp="1"/>
          </p:cNvSpPr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8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89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89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0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9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91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2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8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83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08c7ee97e_0_23"/>
          <p:cNvSpPr txBox="1">
            <a:spLocks noGrp="1"/>
          </p:cNvSpPr>
          <p:nvPr>
            <p:ph type="title"/>
          </p:nvPr>
        </p:nvSpPr>
        <p:spPr>
          <a:xfrm>
            <a:off x="311700" y="14772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Helping Us Help You: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Optimizing Pediatric Imaging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71" name="Google Shape;71;g1308c7ee97e_0_23"/>
          <p:cNvGrpSpPr/>
          <p:nvPr/>
        </p:nvGrpSpPr>
        <p:grpSpPr>
          <a:xfrm>
            <a:off x="0" y="6147424"/>
            <a:ext cx="9144006" cy="708726"/>
            <a:chOff x="0" y="4434774"/>
            <a:chExt cx="9144006" cy="708726"/>
          </a:xfrm>
        </p:grpSpPr>
        <p:sp>
          <p:nvSpPr>
            <p:cNvPr id="72" name="Google Shape;72;g1308c7ee97e_0_23"/>
            <p:cNvSpPr/>
            <p:nvPr/>
          </p:nvSpPr>
          <p:spPr>
            <a:xfrm>
              <a:off x="0" y="4478400"/>
              <a:ext cx="9144000" cy="665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" name="Google Shape;73;g1308c7ee97e_0_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52875" y="4559450"/>
              <a:ext cx="1492350" cy="53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g1308c7ee97e_0_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4434774"/>
              <a:ext cx="9144006" cy="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g1308c7ee97e_0_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950" y="4503424"/>
              <a:ext cx="743506" cy="64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g1308c7ee97e_0_23"/>
          <p:cNvSpPr txBox="1"/>
          <p:nvPr/>
        </p:nvSpPr>
        <p:spPr>
          <a:xfrm>
            <a:off x="1947750" y="4037350"/>
            <a:ext cx="5248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Nakul Jerath, MD, MPH, FAAP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08c7ee97e_0_74"/>
          <p:cNvSpPr txBox="1">
            <a:spLocks noGrp="1"/>
          </p:cNvSpPr>
          <p:nvPr>
            <p:ph type="title"/>
          </p:nvPr>
        </p:nvSpPr>
        <p:spPr>
          <a:xfrm>
            <a:off x="311700" y="14772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What’s great about imaging children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is the same as what’s great about all pediatric care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68"/>
          <p:cNvGrpSpPr/>
          <p:nvPr/>
        </p:nvGrpSpPr>
        <p:grpSpPr>
          <a:xfrm>
            <a:off x="1979851" y="304800"/>
            <a:ext cx="5411549" cy="6324600"/>
            <a:chOff x="1979851" y="304800"/>
            <a:chExt cx="5411549" cy="6324600"/>
          </a:xfrm>
        </p:grpSpPr>
        <p:pic>
          <p:nvPicPr>
            <p:cNvPr id="710" name="Google Shape;710;p68" descr="Anatomy Of A Ct Scan Diagra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79851" y="304800"/>
              <a:ext cx="5257800" cy="6214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1" name="Google Shape;711;p68"/>
            <p:cNvSpPr/>
            <p:nvPr/>
          </p:nvSpPr>
          <p:spPr>
            <a:xfrm>
              <a:off x="5410200" y="4114800"/>
              <a:ext cx="1981200" cy="251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0df2d51dd_3_34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Computed Tomography (CT)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7" name="Google Shape;717;g130df2d51dd_3_347"/>
          <p:cNvSpPr txBox="1"/>
          <p:nvPr/>
        </p:nvSpPr>
        <p:spPr>
          <a:xfrm>
            <a:off x="355350" y="1806725"/>
            <a:ext cx="85206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CT scan only once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With </a:t>
            </a: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IV contrast</a:t>
            </a: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to evaluate tumor, infection, vasculature, trauma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With </a:t>
            </a: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enteric contrast</a:t>
            </a: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to delineate bowel from adjacent tissues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IV contrast excreted by kidneys; allergies in children are rare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New FDA guidance on IV contrast in young, at risk children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13184e4480d_1_66"/>
          <p:cNvPicPr preferRelativeResize="0"/>
          <p:nvPr/>
        </p:nvPicPr>
        <p:blipFill rotWithShape="1">
          <a:blip r:embed="rId3">
            <a:alphaModFix/>
          </a:blip>
          <a:srcRect l="13588" t="24844" r="11828" b="7587"/>
          <a:stretch/>
        </p:blipFill>
        <p:spPr>
          <a:xfrm>
            <a:off x="716850" y="1781325"/>
            <a:ext cx="3636925" cy="32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13184e4480d_1_66"/>
          <p:cNvPicPr preferRelativeResize="0"/>
          <p:nvPr/>
        </p:nvPicPr>
        <p:blipFill rotWithShape="1">
          <a:blip r:embed="rId4">
            <a:alphaModFix/>
          </a:blip>
          <a:srcRect l="20660" t="20627" b="9777"/>
          <a:stretch/>
        </p:blipFill>
        <p:spPr>
          <a:xfrm>
            <a:off x="4637474" y="1781325"/>
            <a:ext cx="3756940" cy="32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9" descr="C:\Users\jeratna\Desktop\images\CT ORAL DISTAL NOT PROXIM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2438" y="1831650"/>
            <a:ext cx="4759126" cy="349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g130df2d51dd_3_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213" y="2222400"/>
            <a:ext cx="6505575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30df2d51dd_3_375"/>
          <p:cNvSpPr txBox="1"/>
          <p:nvPr/>
        </p:nvSpPr>
        <p:spPr>
          <a:xfrm>
            <a:off x="377200" y="240687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Risk of transient hypothyroidism in patients birth through 3 years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Additional risk factors: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Very low birth weight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Prematurity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Cardiac or other conditions requiring NICU/PICU (related to volume of contrast?)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Recommend thyroid screening within 3 weeks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39" name="Google Shape;739;g130df2d51dd_3_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550" y="398375"/>
            <a:ext cx="6238875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30df2d51dd_3_38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Follow up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45" name="Google Shape;745;g130df2d51dd_3_382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Contrast administration in patients 0-3 years age will be noted in radiology and ED records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Pediatric Endocrine Society recommendations: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TSH level between 2 and 3 weeks after iodinated IV contrast administration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PSV Endocrinology: 703-778-1234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308c7ee97e_0_24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Computed Tomography (CT)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51" name="Google Shape;751;g1308c7ee97e_0_241"/>
          <p:cNvSpPr txBox="1"/>
          <p:nvPr/>
        </p:nvSpPr>
        <p:spPr>
          <a:xfrm>
            <a:off x="355350" y="1806725"/>
            <a:ext cx="8520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Certain </a:t>
            </a:r>
            <a:r>
              <a:rPr lang="en-US" sz="3000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Xray</a:t>
            </a: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exams have many views (and positioning attempts) and provide much less information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Lower dose (bone) CT protocols are now similar to </a:t>
            </a:r>
            <a:r>
              <a:rPr lang="en-US" sz="3000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Xrays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CT is therefore recommended in sinus and maxillofacial evaluation due to significantly greater anatomic detail</a:t>
            </a:r>
            <a:endParaRPr sz="300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g13184e4480d_1_73"/>
          <p:cNvPicPr preferRelativeResize="0"/>
          <p:nvPr/>
        </p:nvPicPr>
        <p:blipFill rotWithShape="1">
          <a:blip r:embed="rId3">
            <a:alphaModFix/>
          </a:blip>
          <a:srcRect l="20344" t="17831" r="13408" b="37865"/>
          <a:stretch/>
        </p:blipFill>
        <p:spPr>
          <a:xfrm>
            <a:off x="4942975" y="1178475"/>
            <a:ext cx="3458975" cy="23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13184e4480d_1_73"/>
          <p:cNvPicPr preferRelativeResize="0"/>
          <p:nvPr/>
        </p:nvPicPr>
        <p:blipFill rotWithShape="1">
          <a:blip r:embed="rId4">
            <a:alphaModFix/>
          </a:blip>
          <a:srcRect l="19872" t="15950" r="15752" b="40997"/>
          <a:stretch/>
        </p:blipFill>
        <p:spPr>
          <a:xfrm>
            <a:off x="4942975" y="3699052"/>
            <a:ext cx="3458975" cy="231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13184e4480d_1_73"/>
          <p:cNvPicPr preferRelativeResize="0"/>
          <p:nvPr/>
        </p:nvPicPr>
        <p:blipFill rotWithShape="1">
          <a:blip r:embed="rId5">
            <a:alphaModFix/>
          </a:blip>
          <a:srcRect l="20900" t="14151" r="11307" b="40650"/>
          <a:stretch/>
        </p:blipFill>
        <p:spPr>
          <a:xfrm>
            <a:off x="442650" y="2313275"/>
            <a:ext cx="4271850" cy="28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31ccac1d7d_0_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Medical radiation saves lives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64" name="Google Shape;764;g131ccac1d7d_0_9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Image only what and when you have to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30df2d51dd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740" y="3033200"/>
            <a:ext cx="8809335" cy="363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30df2d51dd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4275" y="174303"/>
            <a:ext cx="7777726" cy="36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3184e4480d_1_8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Covid Pneumonia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70" name="Google Shape;770;g13184e4480d_1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00" y="1633450"/>
            <a:ext cx="7946375" cy="42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31ccac1d7d_0_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Covid Pneumonia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76" name="Google Shape;776;g131ccac1d7d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00" y="1633450"/>
            <a:ext cx="7946375" cy="42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131ccac1d7d_0_15"/>
          <p:cNvSpPr txBox="1"/>
          <p:nvPr/>
        </p:nvSpPr>
        <p:spPr>
          <a:xfrm>
            <a:off x="268375" y="5971400"/>
            <a:ext cx="8041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Will CT change management?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31ccac1d7d_0_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Covid Pneumonia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83" name="Google Shape;783;g131ccac1d7d_0_22"/>
          <p:cNvPicPr preferRelativeResize="0"/>
          <p:nvPr/>
        </p:nvPicPr>
        <p:blipFill rotWithShape="1">
          <a:blip r:embed="rId3">
            <a:alphaModFix/>
          </a:blip>
          <a:srcRect l="874" t="10491" r="874" b="894"/>
          <a:stretch/>
        </p:blipFill>
        <p:spPr>
          <a:xfrm>
            <a:off x="1333663" y="1696525"/>
            <a:ext cx="6476675" cy="44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131ccac1d7d_0_22"/>
          <p:cNvSpPr/>
          <p:nvPr/>
        </p:nvSpPr>
        <p:spPr>
          <a:xfrm>
            <a:off x="1159775" y="4380300"/>
            <a:ext cx="3096000" cy="209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g131ccac1d7d_0_22"/>
          <p:cNvSpPr/>
          <p:nvPr/>
        </p:nvSpPr>
        <p:spPr>
          <a:xfrm>
            <a:off x="5791025" y="1404800"/>
            <a:ext cx="2460600" cy="209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7"/>
          <p:cNvSpPr txBox="1">
            <a:spLocks noGrp="1"/>
          </p:cNvSpPr>
          <p:nvPr>
            <p:ph type="body" idx="1"/>
          </p:nvPr>
        </p:nvSpPr>
        <p:spPr>
          <a:xfrm>
            <a:off x="5791200" y="506426"/>
            <a:ext cx="2895600" cy="584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-US">
                <a:latin typeface="Questrial"/>
                <a:ea typeface="Questrial"/>
                <a:cs typeface="Questrial"/>
                <a:sym typeface="Questrial"/>
              </a:rPr>
              <a:t>Always on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-US">
                <a:latin typeface="Questrial"/>
                <a:ea typeface="Questrial"/>
                <a:cs typeface="Questrial"/>
                <a:sym typeface="Questrial"/>
              </a:rPr>
              <a:t>Apply gradients to cells and generate images based on cellular characteristics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-US">
                <a:latin typeface="Questrial"/>
                <a:ea typeface="Questrial"/>
                <a:cs typeface="Questrial"/>
                <a:sym typeface="Questrial"/>
              </a:rPr>
              <a:t>Protocols and preps specific for each exam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-US" b="1">
                <a:latin typeface="Questrial"/>
                <a:ea typeface="Questrial"/>
                <a:cs typeface="Questrial"/>
                <a:sym typeface="Questrial"/>
              </a:rPr>
              <a:t>Must hold still !!</a:t>
            </a:r>
            <a:endParaRPr b="1"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-US">
                <a:latin typeface="Questrial"/>
                <a:ea typeface="Questrial"/>
                <a:cs typeface="Questrial"/>
                <a:sym typeface="Questrial"/>
              </a:rPr>
              <a:t>Swaddle, child life, anesthesia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91" name="Google Shape;791;p77" descr="The science of medical imaging: magnetic resonance imaging (MRI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429000"/>
            <a:ext cx="4800600" cy="270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77" descr="MRI Scan Animation : How magnetic resonance imaging works - You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61937"/>
            <a:ext cx="4953000" cy="278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308c7ee97e_0_2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Magnetic Resonance Imaging (MRI)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8" name="Google Shape;798;g1308c7ee97e_0_226"/>
          <p:cNvSpPr txBox="1"/>
          <p:nvPr/>
        </p:nvSpPr>
        <p:spPr>
          <a:xfrm>
            <a:off x="355350" y="1806725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Multiplanar, multisequence examination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Noncontrast images first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Without and with </a:t>
            </a: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IV contrast</a:t>
            </a: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to evaluate tumor, infection, vasculature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g13184e4480d_1_100"/>
          <p:cNvPicPr preferRelativeResize="0"/>
          <p:nvPr/>
        </p:nvPicPr>
        <p:blipFill rotWithShape="1">
          <a:blip r:embed="rId3">
            <a:alphaModFix/>
          </a:blip>
          <a:srcRect l="26633" t="9400" r="29510" b="2664"/>
          <a:stretch/>
        </p:blipFill>
        <p:spPr>
          <a:xfrm>
            <a:off x="687400" y="1200275"/>
            <a:ext cx="2138700" cy="42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13184e4480d_1_100"/>
          <p:cNvPicPr preferRelativeResize="0"/>
          <p:nvPr/>
        </p:nvPicPr>
        <p:blipFill rotWithShape="1">
          <a:blip r:embed="rId4">
            <a:alphaModFix/>
          </a:blip>
          <a:srcRect l="33833" t="8015" r="17478" b="7167"/>
          <a:stretch/>
        </p:blipFill>
        <p:spPr>
          <a:xfrm>
            <a:off x="6012350" y="1222100"/>
            <a:ext cx="2436421" cy="42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13184e4480d_1_100"/>
          <p:cNvPicPr preferRelativeResize="0"/>
          <p:nvPr/>
        </p:nvPicPr>
        <p:blipFill rotWithShape="1">
          <a:blip r:embed="rId5">
            <a:alphaModFix/>
          </a:blip>
          <a:srcRect l="22181" t="23739" r="22419" b="13690"/>
          <a:stretch/>
        </p:blipFill>
        <p:spPr>
          <a:xfrm>
            <a:off x="3027963" y="1857750"/>
            <a:ext cx="2782500" cy="31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3184e4480d_1_118"/>
          <p:cNvSpPr txBox="1">
            <a:spLocks noGrp="1"/>
          </p:cNvSpPr>
          <p:nvPr>
            <p:ph type="title"/>
          </p:nvPr>
        </p:nvSpPr>
        <p:spPr>
          <a:xfrm>
            <a:off x="327282" y="789098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Questions/Consultations</a:t>
            </a: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500" b="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703-776-3262</a:t>
            </a:r>
            <a:endParaRPr sz="4500" b="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3184e4480d_1_118"/>
          <p:cNvSpPr txBox="1">
            <a:spLocks noGrp="1"/>
          </p:cNvSpPr>
          <p:nvPr>
            <p:ph type="title"/>
          </p:nvPr>
        </p:nvSpPr>
        <p:spPr>
          <a:xfrm>
            <a:off x="327282" y="789098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Questions/Consultations</a:t>
            </a: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500" b="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703-776-3262</a:t>
            </a: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500" b="1" i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Thank you!</a:t>
            </a:r>
            <a:endParaRPr sz="4500" b="1" i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184e4480d_1_8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5" name="Google Shape;155;g13184e4480d_1_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From Fetal Imaging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6" name="Google Shape;156;g13184e4480d_1_8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7" name="Google Shape;157;g13184e4480d_1_8"/>
          <p:cNvPicPr preferRelativeResize="0"/>
          <p:nvPr/>
        </p:nvPicPr>
        <p:blipFill rotWithShape="1">
          <a:blip r:embed="rId3">
            <a:alphaModFix/>
          </a:blip>
          <a:srcRect t="7348" b="1816"/>
          <a:stretch/>
        </p:blipFill>
        <p:spPr>
          <a:xfrm>
            <a:off x="1178075" y="1806725"/>
            <a:ext cx="6599600" cy="41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184e4480d_0_22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3" name="Google Shape;163;g13184e4480d_0_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To Adolescents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4" name="Google Shape;164;g13184e4480d_0_22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5" name="Google Shape;165;g13184e4480d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0325" y="594725"/>
            <a:ext cx="5576300" cy="55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3184e4480d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5375" y="561975"/>
            <a:ext cx="5734100" cy="573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184e4480d_0_13"/>
          <p:cNvSpPr txBox="1">
            <a:spLocks noGrp="1"/>
          </p:cNvSpPr>
          <p:nvPr>
            <p:ph type="body" idx="1"/>
          </p:nvPr>
        </p:nvSpPr>
        <p:spPr>
          <a:xfrm>
            <a:off x="-54750" y="3486204"/>
            <a:ext cx="89631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2" name="Google Shape;172;g13184e4480d_0_13"/>
          <p:cNvSpPr txBox="1">
            <a:spLocks noGrp="1"/>
          </p:cNvSpPr>
          <p:nvPr>
            <p:ph type="title"/>
          </p:nvPr>
        </p:nvSpPr>
        <p:spPr>
          <a:xfrm>
            <a:off x="311700" y="6110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Including procedures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3" name="Google Shape;173;g13184e4480d_0_13" descr="https://webmail.inova.org/owa/service.svc/s/GetFileAttachment?id=AAMkAGQ2NDlkYTgzLWM4NDMtNGFiZi1hZjVjLTg1NDA3M2NiZGNkOABGAAAAAABLD45IahYcRLr%2B8YHVqt4oBwDKX%2BLFNgjIQajMbtpyBXjnAAAAZ35wAADY9EzDVqCYRqy7wJxyq9XJAADX9bUWAAABEgAQAIEggowoVjhGlgkYyh20gtQ%3D&amp;X-OWA-CANARY=mPFrtlLgx0aBTANYB2WWdhCe8svzRdkI5EzQ7V7OrQ90jVsqPN3Ug7Mrt5cxeIe0V34fIYJ2h9o.&amp;isImagePreview=True"/>
          <p:cNvSpPr/>
          <p:nvPr/>
        </p:nvSpPr>
        <p:spPr>
          <a:xfrm>
            <a:off x="512541" y="862025"/>
            <a:ext cx="273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3184e4480d_0_13" descr="https://webmail.inova.org/owa/service.svc/s/GetFileAttachment?id=AAMkAGQ2NDlkYTgzLWM4NDMtNGFiZi1hZjVjLTg1NDA3M2NiZGNkOABGAAAAAABLD45IahYcRLr%2B8YHVqt4oBwDKX%2BLFNgjIQajMbtpyBXjnAAAAZ35wAADY9EzDVqCYRqy7wJxyq9XJAADX9bUWAAABEgAQAIEggowoVjhGlgkYyh20gtQ%3D&amp;X-OWA-CANARY=mPFrtlLgx0aBTANYB2WWdhCe8svzRdkI5EzQ7V7OrQ90jVsqPN3Ug7Mrt5cxeIe0V34fIYJ2h9o.&amp;isImagePreview=True"/>
          <p:cNvSpPr/>
          <p:nvPr/>
        </p:nvSpPr>
        <p:spPr>
          <a:xfrm>
            <a:off x="648981" y="992909"/>
            <a:ext cx="273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g13184e4480d_0_13" descr="C:\Users\fhograd357\Desktop\GJ1.jpg"/>
          <p:cNvPicPr preferRelativeResize="0"/>
          <p:nvPr/>
        </p:nvPicPr>
        <p:blipFill rotWithShape="1">
          <a:blip r:embed="rId3">
            <a:alphaModFix/>
          </a:blip>
          <a:srcRect b="83204"/>
          <a:stretch/>
        </p:blipFill>
        <p:spPr>
          <a:xfrm>
            <a:off x="637601" y="1826039"/>
            <a:ext cx="2002565" cy="50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3184e4480d_0_13" descr="C:\Users\fhograd357\Desktop\GJ1.jpg"/>
          <p:cNvPicPr preferRelativeResize="0"/>
          <p:nvPr/>
        </p:nvPicPr>
        <p:blipFill rotWithShape="1">
          <a:blip r:embed="rId3">
            <a:alphaModFix/>
          </a:blip>
          <a:srcRect l="18286" t="16583" r="25860"/>
          <a:stretch/>
        </p:blipFill>
        <p:spPr>
          <a:xfrm>
            <a:off x="814909" y="2588562"/>
            <a:ext cx="1647926" cy="372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13184e4480d_0_13" descr="C:\Users\fhograd357\Desktop\GJ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082521" y="3765061"/>
            <a:ext cx="4365806" cy="83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3184e4480d_0_13" descr="C:\Users\jeratna\Desktop\gj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025571" y="2189084"/>
            <a:ext cx="4248600" cy="37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81" descr="C:\Users\jeratna\Desktop\enema.intussuscep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50" y="651726"/>
            <a:ext cx="5471775" cy="56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1"/>
          <p:cNvSpPr/>
          <p:nvPr/>
        </p:nvSpPr>
        <p:spPr>
          <a:xfrm rot="-750447">
            <a:off x="4790196" y="2547090"/>
            <a:ext cx="349085" cy="152415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184e4480d_1_8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Amazing technology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0" name="Google Shape;190;g13184e4480d_1_88"/>
          <p:cNvSpPr txBox="1"/>
          <p:nvPr/>
        </p:nvSpPr>
        <p:spPr>
          <a:xfrm>
            <a:off x="366275" y="1675800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1" name="Google Shape;191;g13184e4480d_1_88"/>
          <p:cNvSpPr txBox="1">
            <a:spLocks noGrp="1"/>
          </p:cNvSpPr>
          <p:nvPr>
            <p:ph type="title"/>
          </p:nvPr>
        </p:nvSpPr>
        <p:spPr>
          <a:xfrm>
            <a:off x="1474895" y="1649139"/>
            <a:ext cx="23673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MRCP               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92" name="Google Shape;192;g13184e4480d_1_88" descr="ERCP &amp;amp; MRCP | Mike Thomson | Paediatric Gastroenterolog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638" y="2830107"/>
            <a:ext cx="3575905" cy="320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3184e4480d_1_88" descr="C:\Users\jeratna\Desktop\images\MRE 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8592" y="2538850"/>
            <a:ext cx="3368323" cy="40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3184e4480d_1_88"/>
          <p:cNvSpPr txBox="1">
            <a:spLocks noGrp="1"/>
          </p:cNvSpPr>
          <p:nvPr>
            <p:ph type="title"/>
          </p:nvPr>
        </p:nvSpPr>
        <p:spPr>
          <a:xfrm>
            <a:off x="5249970" y="1649139"/>
            <a:ext cx="23673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MRE               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308c7ee97e_0_93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0" name="Google Shape;200;g1308c7ee97e_0_9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What Other Radiologists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Do For Children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1" name="Google Shape;201;g1308c7ee97e_0_93"/>
          <p:cNvSpPr txBox="1"/>
          <p:nvPr/>
        </p:nvSpPr>
        <p:spPr>
          <a:xfrm>
            <a:off x="377175" y="3105200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Nuclear Medicine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Brain/Spine CT or MR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Vascular and non-vascular interventions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High end cardiac and musculoskeletal exams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08c7ee97e_0_109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7" name="Google Shape;207;g1308c7ee97e_0_10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Where to begin: </a:t>
            </a:r>
            <a:b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Patient History</a:t>
            </a: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8" name="Google Shape;208;g1308c7ee97e_0_109"/>
          <p:cNvSpPr txBox="1"/>
          <p:nvPr/>
        </p:nvSpPr>
        <p:spPr>
          <a:xfrm>
            <a:off x="331976" y="2749432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Please give relevant, current and appropriate history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 i="1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What made you worry?</a:t>
            </a:r>
            <a:endParaRPr sz="3000" i="1" dirty="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08c7ee97e_0_115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4" name="Google Shape;214;g1308c7ee97e_0_1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Abdominal Xray (single view)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5" name="Google Shape;215;g1308c7ee97e_0_115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Evaluate stool burden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08c7ee97e_0_52"/>
          <p:cNvSpPr txBox="1">
            <a:spLocks noGrp="1"/>
          </p:cNvSpPr>
          <p:nvPr>
            <p:ph type="title"/>
          </p:nvPr>
        </p:nvSpPr>
        <p:spPr>
          <a:xfrm>
            <a:off x="311700" y="14772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Helping Us Help You: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Optimizing Pediatric Imaging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82" name="Google Shape;82;g1308c7ee97e_0_52"/>
          <p:cNvGrpSpPr/>
          <p:nvPr/>
        </p:nvGrpSpPr>
        <p:grpSpPr>
          <a:xfrm>
            <a:off x="0" y="6147424"/>
            <a:ext cx="9144006" cy="708726"/>
            <a:chOff x="0" y="4434774"/>
            <a:chExt cx="9144006" cy="708726"/>
          </a:xfrm>
        </p:grpSpPr>
        <p:sp>
          <p:nvSpPr>
            <p:cNvPr id="83" name="Google Shape;83;g1308c7ee97e_0_52"/>
            <p:cNvSpPr/>
            <p:nvPr/>
          </p:nvSpPr>
          <p:spPr>
            <a:xfrm>
              <a:off x="0" y="4478400"/>
              <a:ext cx="9144000" cy="665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" name="Google Shape;84;g1308c7ee97e_0_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52875" y="4559450"/>
              <a:ext cx="1492350" cy="53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g1308c7ee97e_0_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4434774"/>
              <a:ext cx="9144006" cy="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g1308c7ee97e_0_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950" y="4503424"/>
              <a:ext cx="743506" cy="64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g1308c7ee97e_0_52"/>
          <p:cNvSpPr txBox="1"/>
          <p:nvPr/>
        </p:nvSpPr>
        <p:spPr>
          <a:xfrm>
            <a:off x="1947750" y="4037350"/>
            <a:ext cx="5248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Nakul Jerath, MD, MPH, FAAP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i="1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no disclosures</a:t>
            </a:r>
            <a:endParaRPr sz="3000" i="1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08c7ee97e_0_127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21" name="Google Shape;221;g1308c7ee97e_0_127"/>
          <p:cNvPicPr preferRelativeResize="0"/>
          <p:nvPr/>
        </p:nvPicPr>
        <p:blipFill rotWithShape="1">
          <a:blip r:embed="rId3">
            <a:alphaModFix/>
          </a:blip>
          <a:srcRect l="8313" t="2543" r="13409"/>
          <a:stretch/>
        </p:blipFill>
        <p:spPr>
          <a:xfrm>
            <a:off x="2149600" y="413300"/>
            <a:ext cx="4844800" cy="603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08c7ee97e_0_121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7" name="Google Shape;227;g1308c7ee97e_0_1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Abdominal Xray (single view)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8" name="Google Shape;228;g1308c7ee97e_0_121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Evaluate stool burden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    Much prefer…</a:t>
            </a:r>
            <a:endParaRPr sz="30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 stool in 5 days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Encopresis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Abdominal Pain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Palpable abnormality LLQ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Constipation post cleanout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Post op Hirschsprung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0df2d51dd_3_200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4" name="Google Shape;234;g130df2d51dd_3_20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Abdominal Xray (two views)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5" name="Google Shape;235;g130df2d51dd_3_200"/>
          <p:cNvSpPr txBox="1"/>
          <p:nvPr/>
        </p:nvSpPr>
        <p:spPr>
          <a:xfrm>
            <a:off x="355350" y="1806725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8F8F8"/>
                </a:solidFill>
                <a:latin typeface="Questrial"/>
                <a:ea typeface="Questrial"/>
                <a:cs typeface="Questrial"/>
                <a:sym typeface="Questrial"/>
              </a:rPr>
              <a:t>Bowel obstruction</a:t>
            </a:r>
            <a:endParaRPr sz="3000">
              <a:solidFill>
                <a:srgbClr val="F8F8F8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8F8F8"/>
                </a:solidFill>
                <a:latin typeface="Questrial"/>
                <a:ea typeface="Questrial"/>
                <a:cs typeface="Questrial"/>
                <a:sym typeface="Questrial"/>
              </a:rPr>
              <a:t>Pneumoperitoneum</a:t>
            </a:r>
            <a:endParaRPr sz="3000">
              <a:solidFill>
                <a:srgbClr val="F8F8F8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41" name="Google Shape;241;p66" descr="Barahona, Larissa, Itzayana  DX XR ABD FOR INTUSSUSCEPTION PRONE AND DECU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539688"/>
            <a:ext cx="4161995" cy="4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66" descr="C:\Users\jeratna\Desktop\images\post-intuss.lt decu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143000"/>
            <a:ext cx="4191000" cy="490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184e4480d_0_4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Lateral Neck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8" name="Google Shape;248;g13184e4480d_0_43"/>
          <p:cNvSpPr txBox="1"/>
          <p:nvPr/>
        </p:nvSpPr>
        <p:spPr>
          <a:xfrm>
            <a:off x="355350" y="1806725"/>
            <a:ext cx="85206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R/O Adenoids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    Much prefer…</a:t>
            </a:r>
            <a:endParaRPr sz="30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Mouth breather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Snoring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Apnea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Post op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49" name="Google Shape;249;g13184e4480d_0_43"/>
          <p:cNvPicPr preferRelativeResize="0"/>
          <p:nvPr/>
        </p:nvPicPr>
        <p:blipFill rotWithShape="1">
          <a:blip r:embed="rId3">
            <a:alphaModFix/>
          </a:blip>
          <a:srcRect t="10538" r="7114" b="26769"/>
          <a:stretch/>
        </p:blipFill>
        <p:spPr>
          <a:xfrm>
            <a:off x="3813375" y="1931350"/>
            <a:ext cx="4915975" cy="429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184e4480d_1_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Bone Age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5" name="Google Shape;255;g13184e4480d_1_0"/>
          <p:cNvSpPr txBox="1"/>
          <p:nvPr/>
        </p:nvSpPr>
        <p:spPr>
          <a:xfrm>
            <a:off x="355350" y="1806725"/>
            <a:ext cx="85206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Assess growth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    Much prefer…</a:t>
            </a:r>
            <a:endParaRPr sz="30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Short stature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Premature thelarche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Growth arrest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GH deficiency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Hypothyroidism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Turner’s syndrome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6" name="Google Shape;256;g13184e4480d_1_0"/>
          <p:cNvPicPr preferRelativeResize="0"/>
          <p:nvPr/>
        </p:nvPicPr>
        <p:blipFill rotWithShape="1">
          <a:blip r:embed="rId3">
            <a:alphaModFix/>
          </a:blip>
          <a:srcRect l="4277" t="11499" r="11511" b="3697"/>
          <a:stretch/>
        </p:blipFill>
        <p:spPr>
          <a:xfrm>
            <a:off x="5013200" y="1957126"/>
            <a:ext cx="3453351" cy="427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08c7ee97e_0_13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Palpable Abnormality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g1308c7ee97e_0_139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Indicate area of concern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Ask for BB markers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Chest wall: </a:t>
            </a:r>
            <a:r>
              <a:rPr lang="en-US" sz="3000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Xray</a:t>
            </a: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and targeted US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130df2d51dd_3_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75" y="228775"/>
            <a:ext cx="655320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130df2d51dd_3_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50" y="861838"/>
            <a:ext cx="5134326" cy="513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30df2d51dd_3_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0550" y="2256149"/>
            <a:ext cx="5408250" cy="411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30df2d51dd_3_2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0550" y="861850"/>
            <a:ext cx="5215800" cy="396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1ccac1d7d_0_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Give us the finger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0" name="Google Shape;280;g131ccac1d7d_0_0"/>
          <p:cNvSpPr txBox="1"/>
          <p:nvPr/>
        </p:nvSpPr>
        <p:spPr>
          <a:xfrm>
            <a:off x="355350" y="1806725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Hand examination may not get true lateral of finger or thumb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Fairfax Radiological Consultants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311700" y="1909700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90 subspecialized radiologists</a:t>
            </a:r>
            <a:endParaRPr sz="3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Provide services to Inova Fairfax, Inova Fair Oaks and Inova Loudoun Hospitals and satellites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Own/operate 20 outpatient offices in joint venture with Inova, as well as Fairfax Vascular Center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Operate Inova Fairfax MRI Center at Center for Personalized Health</a:t>
            </a:r>
            <a:endParaRPr sz="2400" b="0" i="0" u="none" strike="noStrike" cap="none">
              <a:solidFill>
                <a:schemeClr val="accent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130df2d51dd_3_301"/>
          <p:cNvPicPr preferRelativeResize="0"/>
          <p:nvPr/>
        </p:nvPicPr>
        <p:blipFill rotWithShape="1">
          <a:blip r:embed="rId3">
            <a:alphaModFix/>
          </a:blip>
          <a:srcRect l="33982" t="25421" r="36472" b="37880"/>
          <a:stretch/>
        </p:blipFill>
        <p:spPr>
          <a:xfrm>
            <a:off x="7164244" y="504275"/>
            <a:ext cx="1648600" cy="603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30df2d51dd_3_301"/>
          <p:cNvPicPr preferRelativeResize="0"/>
          <p:nvPr/>
        </p:nvPicPr>
        <p:blipFill rotWithShape="1">
          <a:blip r:embed="rId4">
            <a:alphaModFix/>
          </a:blip>
          <a:srcRect l="11611" t="8952" r="8035" b="9885"/>
          <a:stretch/>
        </p:blipFill>
        <p:spPr>
          <a:xfrm>
            <a:off x="920175" y="1974500"/>
            <a:ext cx="3057576" cy="42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30df2d51dd_3_301"/>
          <p:cNvPicPr preferRelativeResize="0"/>
          <p:nvPr/>
        </p:nvPicPr>
        <p:blipFill rotWithShape="1">
          <a:blip r:embed="rId5">
            <a:alphaModFix/>
          </a:blip>
          <a:srcRect l="8391" t="21066" r="14334" b="6116"/>
          <a:stretch/>
        </p:blipFill>
        <p:spPr>
          <a:xfrm>
            <a:off x="4316712" y="1974500"/>
            <a:ext cx="1518688" cy="421735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130df2d51dd_3_30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Give us the finger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0df2d51dd_3_28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Appropriate Ordering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4" name="Google Shape;294;g130df2d51dd_3_284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Screening Exams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Emergencies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Preps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Infectious workup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184e4480d_1_22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Screening Exams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Emergencies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Preps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Infectious workup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08c7ee97e_0_1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Screening Exams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5" name="Google Shape;305;g1308c7ee97e_0_133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Otherwise healthy patient population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Non-invasive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Widely available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Low/reasonable cost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High negative predictive value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Ability to intervene on positive findings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08c7ee97e_0_15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Screening Exams &amp; Indications</a:t>
            </a: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1" name="Google Shape;311;g1308c7ee97e_0_159"/>
          <p:cNvSpPr txBox="1"/>
          <p:nvPr/>
        </p:nvSpPr>
        <p:spPr>
          <a:xfrm>
            <a:off x="355350" y="2437793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Renal US for Antenatal </a:t>
            </a:r>
            <a:r>
              <a:rPr lang="en-US" sz="3000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Hydronephrosis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Spine US for Sacral Dimple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Hip US for Dysplasia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Head US for </a:t>
            </a:r>
            <a:r>
              <a:rPr lang="en-US" sz="3000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Macrocephaly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308c7ee97e_0_1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Renal US for Antenatal Hydronephrosis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7" name="Google Shape;317;g1308c7ee97e_0_144"/>
          <p:cNvSpPr txBox="1"/>
          <p:nvPr/>
        </p:nvSpPr>
        <p:spPr>
          <a:xfrm>
            <a:off x="311700" y="2450500"/>
            <a:ext cx="8520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Physiologic dehydration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Greater than or equal to birth weight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Generally 2 weeks of age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308c7ee97e_0_17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2 day old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3" name="Google Shape;323;g1308c7ee97e_0_174"/>
          <p:cNvSpPr txBox="1"/>
          <p:nvPr/>
        </p:nvSpPr>
        <p:spPr>
          <a:xfrm>
            <a:off x="404350" y="2526875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4" name="Google Shape;324;g1308c7ee97e_0_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825" y="1475400"/>
            <a:ext cx="6737500" cy="421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308c7ee97e_0_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24975" y="1639200"/>
            <a:ext cx="6475375" cy="404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30df2d51dd_3_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1 month old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1" name="Google Shape;331;g130df2d51dd_3_31"/>
          <p:cNvSpPr txBox="1"/>
          <p:nvPr/>
        </p:nvSpPr>
        <p:spPr>
          <a:xfrm>
            <a:off x="240675" y="2537800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32" name="Google Shape;332;g130df2d51dd_3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450" y="1035176"/>
            <a:ext cx="8260326" cy="516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30df2d51dd_3_6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Renal US for Antenatal Hydronephrosis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8" name="Google Shape;338;g130df2d51dd_3_67"/>
          <p:cNvSpPr txBox="1"/>
          <p:nvPr/>
        </p:nvSpPr>
        <p:spPr>
          <a:xfrm>
            <a:off x="311700" y="2450500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Physiologic dehydration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Greater than or equal to birthweight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Generally 2 weeks of age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Immediate post natal imaging: anuria (males -&gt; PUV)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VACTERL, Oto-renal associations: can be imaged any time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0df2d51dd_3_7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Spine US for Sacral Dimple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44" name="Google Shape;344;g130df2d51dd_3_72"/>
          <p:cNvSpPr txBox="1"/>
          <p:nvPr/>
        </p:nvSpPr>
        <p:spPr>
          <a:xfrm>
            <a:off x="355350" y="1806725"/>
            <a:ext cx="8520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Immediate perinatal period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Up to 6 weeks of age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Who We Are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00" name="Google Shape;100;p1"/>
          <p:cNvGrpSpPr/>
          <p:nvPr/>
        </p:nvGrpSpPr>
        <p:grpSpPr>
          <a:xfrm>
            <a:off x="0" y="6147424"/>
            <a:ext cx="9144004" cy="708726"/>
            <a:chOff x="0" y="4434774"/>
            <a:chExt cx="9144004" cy="708726"/>
          </a:xfrm>
        </p:grpSpPr>
        <p:sp>
          <p:nvSpPr>
            <p:cNvPr id="101" name="Google Shape;101;p1"/>
            <p:cNvSpPr/>
            <p:nvPr/>
          </p:nvSpPr>
          <p:spPr>
            <a:xfrm>
              <a:off x="0" y="4478400"/>
              <a:ext cx="9144000" cy="665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" name="Google Shape;102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52875" y="4559450"/>
              <a:ext cx="1492350" cy="53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4434774"/>
              <a:ext cx="9144004" cy="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950" y="4503424"/>
              <a:ext cx="743506" cy="640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911" y="2392738"/>
            <a:ext cx="7656176" cy="271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0df2d51dd_3_48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50" name="Google Shape;350;g130df2d51dd_3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50" y="-264125"/>
            <a:ext cx="8156800" cy="50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30df2d51dd_3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4600" y="2878800"/>
            <a:ext cx="5881775" cy="441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0df2d51dd_3_5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Spine US for Sacral Dimple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57" name="Google Shape;357;g130df2d51dd_3_55"/>
          <p:cNvSpPr txBox="1"/>
          <p:nvPr/>
        </p:nvSpPr>
        <p:spPr>
          <a:xfrm>
            <a:off x="355350" y="1806725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Immediate perinatal period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Up to 6 weeks of age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If done before hospital discharge and abnormal, can attempt “swaddle and scan” MRI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0df2d51dd_3_41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63" name="Google Shape;363;g130df2d51dd_3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89857">
            <a:off x="-1165287" y="1643450"/>
            <a:ext cx="6522673" cy="407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30df2d51dd_3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4450" y="130925"/>
            <a:ext cx="6338675" cy="63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08c7ee97e_0_17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Newborn vs. 2 month old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0" name="Google Shape;370;g1308c7ee97e_0_179"/>
          <p:cNvSpPr txBox="1"/>
          <p:nvPr/>
        </p:nvSpPr>
        <p:spPr>
          <a:xfrm>
            <a:off x="355350" y="19922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71" name="Google Shape;371;g1308c7ee97e_0_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550" y="641525"/>
            <a:ext cx="7188224" cy="44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308c7ee97e_0_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39900"/>
            <a:ext cx="7900074" cy="54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0df2d51dd_3_6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Sacral Dimple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8" name="Google Shape;378;g130df2d51dd_3_62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Immediate perinatal period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Up to 6 weeks of age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i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Midline, visible base, &lt; 2.5 cm from anus?</a:t>
            </a:r>
            <a:endParaRPr sz="3000"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08c7ee97e_0_16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Hip US for Dysplasia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4" name="Google Shape;384;g1308c7ee97e_0_164"/>
          <p:cNvSpPr txBox="1"/>
          <p:nvPr/>
        </p:nvSpPr>
        <p:spPr>
          <a:xfrm>
            <a:off x="355350" y="1806725"/>
            <a:ext cx="8520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Neonatal laxity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=&gt; 2 weeks of age to 4-6 months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Older patients -&gt; Xrays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30df2d51dd_3_7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Hip US for Dysplasia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0" name="Google Shape;390;g130df2d51dd_3_77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Neonatal laxity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=&gt; 2 weeks of age to 4-6 months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Older patients -&gt; Xrays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Indications: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Breech presentation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Abnormal exam (Hip click/clunk)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Family History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Asymmetric buttock (</a:t>
            </a:r>
            <a:r>
              <a:rPr lang="en-US" sz="3000" i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not thigh</a:t>
            </a: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) folds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1308c7ee97e_0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25" y="2095025"/>
            <a:ext cx="7486100" cy="30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1308c7ee97e_0_189"/>
          <p:cNvPicPr preferRelativeResize="0"/>
          <p:nvPr/>
        </p:nvPicPr>
        <p:blipFill rotWithShape="1">
          <a:blip r:embed="rId4">
            <a:alphaModFix/>
          </a:blip>
          <a:srcRect l="48870" t="6717" r="2545" b="39280"/>
          <a:stretch/>
        </p:blipFill>
        <p:spPr>
          <a:xfrm>
            <a:off x="4550150" y="982050"/>
            <a:ext cx="3732125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1308c7ee97e_0_189"/>
          <p:cNvPicPr preferRelativeResize="0"/>
          <p:nvPr/>
        </p:nvPicPr>
        <p:blipFill rotWithShape="1">
          <a:blip r:embed="rId5">
            <a:alphaModFix/>
          </a:blip>
          <a:srcRect l="31290" b="30216"/>
          <a:stretch/>
        </p:blipFill>
        <p:spPr>
          <a:xfrm>
            <a:off x="4724750" y="2834175"/>
            <a:ext cx="5106426" cy="354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08c7ee97e_0_19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Hip Dysplasia - New Guidance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3" name="Google Shape;403;g1308c7ee97e_0_199"/>
          <p:cNvSpPr txBox="1"/>
          <p:nvPr/>
        </p:nvSpPr>
        <p:spPr>
          <a:xfrm>
            <a:off x="377175" y="1784900"/>
            <a:ext cx="8520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Delayed Xrays in high risk patients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First degree relatives with dysplasia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Pelvis and frog leg lateral images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Even if initial ultrasound is normal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At 6-9 months of age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0df2d51dd_3_1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Head US for Macrocephaly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9" name="Google Shape;409;g130df2d51dd_3_136"/>
          <p:cNvSpPr txBox="1"/>
          <p:nvPr/>
        </p:nvSpPr>
        <p:spPr>
          <a:xfrm>
            <a:off x="355350" y="1806725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Palpable anterior fontanelle may not be enough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Fibrous/cartilaginous changes limits evaluation after 4 months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CT in patients =&gt; 6 months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08c7ee97e_0_204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1" name="Google Shape;111;g1308c7ee97e_0_20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Who We Are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2" name="Google Shape;112;g1308c7ee97e_0_204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4 fellowship trained pediatric radiologists</a:t>
            </a:r>
            <a:endParaRPr sz="3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Available</a:t>
            </a:r>
            <a:r>
              <a:rPr lang="en-US" sz="3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7 days a week at Inova Children</a:t>
            </a: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’s Hospital</a:t>
            </a:r>
            <a:endParaRPr sz="3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74295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M-F 8A-11P</a:t>
            </a:r>
            <a:endParaRPr sz="3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74295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Sat/Sun/Holidays 8A-5P</a:t>
            </a:r>
            <a:endParaRPr sz="3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On call via overnight radiologist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Provide interpretation for exams  at Inova and FRC offices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30df2d51dd_3_14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Newborn           6 month old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5" name="Google Shape;415;g130df2d51dd_3_146"/>
          <p:cNvSpPr txBox="1"/>
          <p:nvPr/>
        </p:nvSpPr>
        <p:spPr>
          <a:xfrm>
            <a:off x="404350" y="2526875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16" name="Google Shape;416;g130df2d51dd_3_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4250" y="1604063"/>
            <a:ext cx="7278201" cy="45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130df2d51dd_3_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500" y="1575438"/>
            <a:ext cx="6135224" cy="460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184e4480d_1_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23" name="Google Shape;423;g13184e4480d_1_27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Screening Exams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Emergencies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Preps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Infectious workup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08c7ee97e_0_24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Emergencies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29" name="Google Shape;429;g1308c7ee97e_0_246"/>
          <p:cNvSpPr txBox="1"/>
          <p:nvPr/>
        </p:nvSpPr>
        <p:spPr>
          <a:xfrm>
            <a:off x="355350" y="1806725"/>
            <a:ext cx="8520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Do not stop at Starbucks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Critical Ingestion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Appendicitis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Gonadal torsion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Infantile bilious emesis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08c7ee97e_0_3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Critical Ingestion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5" name="Google Shape;435;g1308c7ee97e_0_344"/>
          <p:cNvSpPr txBox="1"/>
          <p:nvPr/>
        </p:nvSpPr>
        <p:spPr>
          <a:xfrm>
            <a:off x="355350" y="1806725"/>
            <a:ext cx="8520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Magnets and Batteries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Radiographic Protocol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Early intervention for Magnets and Batteries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Angiographic evaluation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Non-radiopaque foreign body assessment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130df2d51dd_3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175" y="2214675"/>
            <a:ext cx="2701525" cy="27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130df2d51dd_3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925" y="-1010875"/>
            <a:ext cx="7333025" cy="733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g130df2d51dd_3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00" y="2476688"/>
            <a:ext cx="4467225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30df2d51dd_3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450" y="2782338"/>
            <a:ext cx="3826751" cy="33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30df2d51dd_3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575" y="266038"/>
            <a:ext cx="7562850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130df2d51dd_3_99"/>
          <p:cNvPicPr preferRelativeResize="0"/>
          <p:nvPr/>
        </p:nvPicPr>
        <p:blipFill rotWithShape="1">
          <a:blip r:embed="rId3">
            <a:alphaModFix/>
          </a:blip>
          <a:srcRect b="51707"/>
          <a:stretch/>
        </p:blipFill>
        <p:spPr>
          <a:xfrm>
            <a:off x="870050" y="774375"/>
            <a:ext cx="3647375" cy="54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130df2d51dd_3_99"/>
          <p:cNvPicPr preferRelativeResize="0"/>
          <p:nvPr/>
        </p:nvPicPr>
        <p:blipFill rotWithShape="1">
          <a:blip r:embed="rId4">
            <a:alphaModFix/>
          </a:blip>
          <a:srcRect t="52123"/>
          <a:stretch/>
        </p:blipFill>
        <p:spPr>
          <a:xfrm>
            <a:off x="4320375" y="828925"/>
            <a:ext cx="3833250" cy="569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g130df2d51dd_3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050" y="1182625"/>
            <a:ext cx="3125125" cy="48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130df2d51dd_3_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450" y="3384754"/>
            <a:ext cx="8307099" cy="126362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130df2d51dd_3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25" y="796200"/>
            <a:ext cx="5619876" cy="561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130df2d51dd_3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4475" y="537413"/>
            <a:ext cx="5674076" cy="56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g130df2d51dd_3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550" y="2181975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130df2d51dd_3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925" y="-1462500"/>
            <a:ext cx="5063400" cy="50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130df2d51dd_3_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1050" y="938425"/>
            <a:ext cx="5352550" cy="5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08c7ee97e_0_62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8" name="Google Shape;118;g1308c7ee97e_0_6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What We Do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9" name="Google Shape;119;g1308c7ee97e_0_62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Provide body imaging services for neonates, infants, children and adolescents up to age 21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Read Xrays, CT, MR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Perform and Read fluoroscopy and ultrasound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Protocol exams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Consult with clinicians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703-776-3262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3184e4480d_0_6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9" name="Google Shape;479;g13184e4480d_0_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Persistent cough after 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eating popcorn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80" name="Google Shape;480;g13184e4480d_0_6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81" name="Google Shape;481;g13184e4480d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625" y="1356875"/>
            <a:ext cx="5898051" cy="589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130df2d51dd_3_322"/>
          <p:cNvPicPr preferRelativeResize="0"/>
          <p:nvPr/>
        </p:nvPicPr>
        <p:blipFill rotWithShape="1">
          <a:blip r:embed="rId3">
            <a:alphaModFix/>
          </a:blip>
          <a:srcRect l="6100" r="15381"/>
          <a:stretch/>
        </p:blipFill>
        <p:spPr>
          <a:xfrm>
            <a:off x="731075" y="-76725"/>
            <a:ext cx="5903250" cy="75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130df2d51dd_3_322"/>
          <p:cNvPicPr preferRelativeResize="0"/>
          <p:nvPr/>
        </p:nvPicPr>
        <p:blipFill rotWithShape="1">
          <a:blip r:embed="rId4">
            <a:alphaModFix/>
          </a:blip>
          <a:srcRect l="49750" t="40838" r="35725" b="36870"/>
          <a:stretch/>
        </p:blipFill>
        <p:spPr>
          <a:xfrm>
            <a:off x="6361550" y="3480825"/>
            <a:ext cx="1876826" cy="2880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8" name="Google Shape;488;g130df2d51dd_3_322"/>
          <p:cNvPicPr preferRelativeResize="0"/>
          <p:nvPr/>
        </p:nvPicPr>
        <p:blipFill rotWithShape="1">
          <a:blip r:embed="rId5">
            <a:alphaModFix/>
          </a:blip>
          <a:srcRect l="43735" t="36797" r="31875" b="28297"/>
          <a:stretch/>
        </p:blipFill>
        <p:spPr>
          <a:xfrm>
            <a:off x="6361550" y="314602"/>
            <a:ext cx="1876826" cy="268609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0df2d51dd_3_31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Appendicitis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94" name="Google Shape;494;g130df2d51dd_3_311"/>
          <p:cNvSpPr txBox="1"/>
          <p:nvPr/>
        </p:nvSpPr>
        <p:spPr>
          <a:xfrm>
            <a:off x="355350" y="1806725"/>
            <a:ext cx="8520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Ultrasound remains the first line of assessment at our institution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CT for cases of suspected perforation/abscess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Greater utilization of MRI in children =&gt; 8 years if appendix not seen by US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13184e4480d_1_16"/>
          <p:cNvPicPr preferRelativeResize="0"/>
          <p:nvPr/>
        </p:nvPicPr>
        <p:blipFill rotWithShape="1">
          <a:blip r:embed="rId3">
            <a:alphaModFix/>
          </a:blip>
          <a:srcRect l="22611" t="35959" r="31307" b="3257"/>
          <a:stretch/>
        </p:blipFill>
        <p:spPr>
          <a:xfrm>
            <a:off x="1760325" y="665600"/>
            <a:ext cx="5735774" cy="567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g1308c7ee97e_0_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50" y="497675"/>
            <a:ext cx="8653351" cy="54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g130df2d51dd_3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513" y="-207325"/>
            <a:ext cx="8539661" cy="641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1308c7ee97e_0_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25" y="-117475"/>
            <a:ext cx="7311200" cy="73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g130df2d51dd_3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5175"/>
            <a:ext cx="5674450" cy="56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130df2d51dd_3_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775" y="697975"/>
            <a:ext cx="4997925" cy="49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08c7ee97e_0_29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Gonadal Torsion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6" name="Google Shape;526;g1308c7ee97e_0_296"/>
          <p:cNvSpPr txBox="1"/>
          <p:nvPr/>
        </p:nvSpPr>
        <p:spPr>
          <a:xfrm>
            <a:off x="355350" y="18067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Why do people wait for days?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g130df2d51dd_3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00" y="-38462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08c7ee97e_0_210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5" name="Google Shape;125;g1308c7ee97e_0_2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Our Commitment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6" name="Google Shape;126;g1308c7ee97e_0_210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FRC accepts Inova Charity patients and follows their policy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FRC also has its own charity approval process for those who have not completed the Inova application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Questions: Kim Masters, COO, FRC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30df2d51dd_3_17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130df2d51dd_3_17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8" name="Google Shape;538;g130df2d51dd_3_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50" y="-58105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30df2d51dd_3_19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Ovarian Torsion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44" name="Google Shape;544;g130df2d51dd_3_190"/>
          <p:cNvSpPr txBox="1"/>
          <p:nvPr/>
        </p:nvSpPr>
        <p:spPr>
          <a:xfrm>
            <a:off x="355350" y="180672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The presence of Doppler flow in the ovary DOES NOT exclude torsion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ovary has dual blood supply from the ovarian and uterine arteries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Size matters!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Volume &gt; 40 cc, but could be less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–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Cysts or other lesions &gt; 5.5 cm predispose to torsion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g130df2d51dd_3_180"/>
          <p:cNvPicPr preferRelativeResize="0"/>
          <p:nvPr/>
        </p:nvPicPr>
        <p:blipFill rotWithShape="1">
          <a:blip r:embed="rId3">
            <a:alphaModFix/>
          </a:blip>
          <a:srcRect l="29957" t="5689" r="3852" b="57415"/>
          <a:stretch/>
        </p:blipFill>
        <p:spPr>
          <a:xfrm>
            <a:off x="680287" y="1743150"/>
            <a:ext cx="7783426" cy="337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30df2d51dd_3_2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Incidental Findings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55" name="Google Shape;555;g130df2d51dd_3_213"/>
          <p:cNvSpPr txBox="1"/>
          <p:nvPr/>
        </p:nvSpPr>
        <p:spPr>
          <a:xfrm>
            <a:off x="355350" y="1806725"/>
            <a:ext cx="8520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Usually will say what follow up is recommended, if any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e.g. Thyroid US - TI-RADS score used to direct follow up and/or FNA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Recommendations change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30df2d51dd_3_20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Incidental Findings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61" name="Google Shape;561;g130df2d51dd_3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22200"/>
            <a:ext cx="7900076" cy="593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3184e4480d_1_1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Testicular Microlithiasis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7" name="Google Shape;567;g13184e4480d_1_125"/>
          <p:cNvSpPr txBox="1"/>
          <p:nvPr/>
        </p:nvSpPr>
        <p:spPr>
          <a:xfrm>
            <a:off x="355350" y="1806725"/>
            <a:ext cx="8520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Calcification in the seminiferous tubules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Correlation with, not causation of malignancy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No longer recommend ultrasound follow up in the absence of other risk factors (e.g. cryptorchid/undescended testis)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3184e4480d_1_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73" name="Google Shape;573;g13184e4480d_1_32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Screening Exams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Emergencies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Preps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Infectious workup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9;g130df2d51dd_3_334"/>
          <p:cNvSpPr txBox="1">
            <a:spLocks/>
          </p:cNvSpPr>
          <p:nvPr/>
        </p:nvSpPr>
        <p:spPr>
          <a:xfrm>
            <a:off x="269319" y="845061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Infants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with bilious emesis need emergent evaluation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Upper GI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9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9;g130df2d51dd_3_334"/>
          <p:cNvSpPr txBox="1">
            <a:spLocks/>
          </p:cNvSpPr>
          <p:nvPr/>
        </p:nvSpPr>
        <p:spPr>
          <a:xfrm>
            <a:off x="269319" y="845061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Infants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with bilious emesis need emergent evaluation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Upper 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lang="en-US" sz="4400" b="1" baseline="0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Stop feeding the child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and call us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9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9;g130df2d51dd_3_334"/>
          <p:cNvSpPr txBox="1">
            <a:spLocks/>
          </p:cNvSpPr>
          <p:nvPr/>
        </p:nvSpPr>
        <p:spPr>
          <a:xfrm>
            <a:off x="269319" y="845061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Non-emergent GI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exams benefit from </a:t>
            </a:r>
            <a:r>
              <a:rPr lang="en-US" sz="44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appropriate preparation</a:t>
            </a:r>
            <a:endParaRPr kumimoji="0" lang="en-US" sz="4400" b="1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lang="en-US" sz="4400" b="1" baseline="0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9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08c7ee97e_0_371"/>
          <p:cNvSpPr txBox="1">
            <a:spLocks noGrp="1"/>
          </p:cNvSpPr>
          <p:nvPr>
            <p:ph type="body" idx="1"/>
          </p:nvPr>
        </p:nvSpPr>
        <p:spPr>
          <a:xfrm>
            <a:off x="311700" y="3745033"/>
            <a:ext cx="8520600" cy="2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2" name="Google Shape;132;g1308c7ee97e_0_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88" y="3843225"/>
            <a:ext cx="4839872" cy="2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308c7ee97e_0_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925" y="559100"/>
            <a:ext cx="4587625" cy="36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9;g130df2d51dd_3_334"/>
          <p:cNvSpPr txBox="1">
            <a:spLocks/>
          </p:cNvSpPr>
          <p:nvPr/>
        </p:nvSpPr>
        <p:spPr>
          <a:xfrm>
            <a:off x="269319" y="845061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Non-emergent GI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exams benefit from </a:t>
            </a:r>
            <a:r>
              <a:rPr lang="en-US" sz="44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appropriate preparation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4400" b="1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lang="en-US" sz="4400" b="1" noProof="0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… but first a </a:t>
            </a:r>
            <a:r>
              <a:rPr lang="en-US" sz="44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few words about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4400" b="1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r>
              <a:rPr lang="en-US" sz="4400" b="1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Barium Swallow</a:t>
            </a:r>
            <a:endParaRPr kumimoji="0" lang="en-US" sz="4400" b="1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lang="en-US" sz="4400" b="1" baseline="0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9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5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strike="sngStrike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Barium Swallow</a:t>
            </a:r>
            <a:endParaRPr sz="4400" strike="sngStrike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5" name="Google Shape;585;p25"/>
          <p:cNvSpPr txBox="1">
            <a:spLocks noGrp="1"/>
          </p:cNvSpPr>
          <p:nvPr>
            <p:ph type="title"/>
          </p:nvPr>
        </p:nvSpPr>
        <p:spPr>
          <a:xfrm>
            <a:off x="311700" y="1770592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Esophagram</a:t>
            </a: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44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(anatomy)</a:t>
            </a:r>
            <a:endParaRPr sz="44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vs.</a:t>
            </a:r>
            <a:endParaRPr sz="44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Modified Barium Swallow </a:t>
            </a: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or </a:t>
            </a:r>
            <a:r>
              <a:rPr lang="en-US" sz="4400" b="1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VFSS</a:t>
            </a:r>
            <a:endParaRPr sz="4400" b="1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with Speech Therapy</a:t>
            </a:r>
            <a:endParaRPr sz="44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(physiology)</a:t>
            </a: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30df2d51dd_3_329"/>
          <p:cNvSpPr txBox="1">
            <a:spLocks noGrp="1"/>
          </p:cNvSpPr>
          <p:nvPr>
            <p:ph type="body" idx="1"/>
          </p:nvPr>
        </p:nvSpPr>
        <p:spPr>
          <a:xfrm>
            <a:off x="1768612" y="2567281"/>
            <a:ext cx="5578533" cy="3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skip a meal:</a:t>
            </a:r>
            <a:endParaRPr sz="3000" dirty="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&lt; 1 year: 	3 hours NPO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1-4 years: 	4 hours NPO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5-9 years: 	6 hours NPO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&gt;10 years: 	8 hours NPO*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 i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000" i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*preferably overnight</a:t>
            </a:r>
            <a:endParaRPr sz="3000" i="1" dirty="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91" name="Google Shape;591;g130df2d51dd_3_329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NPO Guidelines for Esophagram, Upper GI, Small Bowel </a:t>
            </a:r>
            <a:endParaRPr sz="44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53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7914" y="484806"/>
            <a:ext cx="5208164" cy="475811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3"/>
          <p:cNvSpPr txBox="1"/>
          <p:nvPr/>
        </p:nvSpPr>
        <p:spPr>
          <a:xfrm>
            <a:off x="2498774" y="6568850"/>
            <a:ext cx="536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</a:pPr>
            <a:r>
              <a:rPr lang="en-US" sz="2000" b="1" i="0" u="none" strike="noStrike" cap="none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Upper GI: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Char char="-"/>
            </a:pPr>
            <a:r>
              <a:rPr lang="en-US" sz="2000" b="1" i="0" u="none" strike="noStrike" cap="none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assess anatomy (not to see reflux)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Char char="-"/>
            </a:pPr>
            <a:r>
              <a:rPr lang="en-US" sz="2000" b="1" i="0" u="none" strike="noStrike" cap="none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see through ligament of </a:t>
            </a:r>
            <a:r>
              <a:rPr lang="en-US" sz="2000" b="1" i="0" u="none" strike="noStrike" cap="none" dirty="0" err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Treitz</a:t>
            </a:r>
            <a:endParaRPr sz="2000" b="1" i="0" u="none" strike="noStrike" cap="none"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08c7ee97e_0_315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No prep for Contrast Enema </a:t>
            </a:r>
            <a:endParaRPr sz="45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Questrial"/>
                <a:ea typeface="Questrial"/>
                <a:cs typeface="Questrial"/>
                <a:sym typeface="Questrial"/>
              </a:rPr>
              <a:t>Possible Hirschsprung -&gt; 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Nothing per rectum for 24 hours</a:t>
            </a: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03" name="Google Shape;603;g1308c7ee97e_0_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600" y="2515125"/>
            <a:ext cx="4255926" cy="42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308c7ee97e_0_320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No prep for Contrast Enema </a:t>
            </a:r>
            <a:endParaRPr sz="45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Questrial"/>
                <a:ea typeface="Questrial"/>
                <a:cs typeface="Questrial"/>
                <a:sym typeface="Questrial"/>
              </a:rPr>
              <a:t>Possible Hirschsprung -&gt; 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Nothing per rectum for 24 hours</a:t>
            </a: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9" name="Google Shape;609;g1308c7ee97e_0_320"/>
          <p:cNvSpPr txBox="1"/>
          <p:nvPr/>
        </p:nvSpPr>
        <p:spPr>
          <a:xfrm>
            <a:off x="311700" y="2945800"/>
            <a:ext cx="8520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No prep for VCUG</a:t>
            </a:r>
            <a:endParaRPr/>
          </a:p>
        </p:txBody>
      </p:sp>
      <p:sp>
        <p:nvSpPr>
          <p:cNvPr id="610" name="Google Shape;610;g1308c7ee97e_0_320"/>
          <p:cNvSpPr txBox="1"/>
          <p:nvPr/>
        </p:nvSpPr>
        <p:spPr>
          <a:xfrm>
            <a:off x="304800" y="304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1308c7ee97e_0_320"/>
          <p:cNvSpPr txBox="1"/>
          <p:nvPr/>
        </p:nvSpPr>
        <p:spPr>
          <a:xfrm>
            <a:off x="823650" y="4167900"/>
            <a:ext cx="7496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Recent febrile UTI/pyelonephritis -&gt; 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Afebrile, on antibiotics =&gt; 48 hours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30df2d51dd_3_253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 i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Aside:</a:t>
            </a:r>
            <a:endParaRPr sz="4500" b="1" i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Are you ordering enough VCUGs?  </a:t>
            </a:r>
            <a:endParaRPr sz="45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7" name="Google Shape;617;g130df2d51dd_3_253"/>
          <p:cNvSpPr txBox="1"/>
          <p:nvPr/>
        </p:nvSpPr>
        <p:spPr>
          <a:xfrm>
            <a:off x="304800" y="304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30df2d51dd_3_243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Febrile UTI. 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No hydronephrosis.</a:t>
            </a:r>
            <a:endParaRPr sz="45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23" name="Google Shape;623;g130df2d51dd_3_243"/>
          <p:cNvSpPr txBox="1"/>
          <p:nvPr/>
        </p:nvSpPr>
        <p:spPr>
          <a:xfrm>
            <a:off x="304800" y="304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4" name="Google Shape;624;g130df2d51dd_3_243"/>
          <p:cNvPicPr preferRelativeResize="0"/>
          <p:nvPr/>
        </p:nvPicPr>
        <p:blipFill rotWithShape="1">
          <a:blip r:embed="rId3">
            <a:alphaModFix/>
          </a:blip>
          <a:srcRect l="9370" t="17478" r="10814" b="13436"/>
          <a:stretch/>
        </p:blipFill>
        <p:spPr>
          <a:xfrm>
            <a:off x="2516225" y="4233725"/>
            <a:ext cx="3496125" cy="226964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5" name="Google Shape;625;g130df2d51dd_3_243"/>
          <p:cNvPicPr preferRelativeResize="0"/>
          <p:nvPr/>
        </p:nvPicPr>
        <p:blipFill rotWithShape="1">
          <a:blip r:embed="rId4">
            <a:alphaModFix/>
          </a:blip>
          <a:srcRect l="14599" t="17201" r="11402" b="17194"/>
          <a:stretch/>
        </p:blipFill>
        <p:spPr>
          <a:xfrm>
            <a:off x="842538" y="2313275"/>
            <a:ext cx="3291500" cy="20841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6" name="Google Shape;626;g130df2d51dd_3_243"/>
          <p:cNvPicPr preferRelativeResize="0"/>
          <p:nvPr/>
        </p:nvPicPr>
        <p:blipFill rotWithShape="1">
          <a:blip r:embed="rId5">
            <a:alphaModFix/>
          </a:blip>
          <a:srcRect l="20751" t="18596" r="12394" b="25609"/>
          <a:stretch/>
        </p:blipFill>
        <p:spPr>
          <a:xfrm>
            <a:off x="4253576" y="2313275"/>
            <a:ext cx="3496113" cy="20841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30df2d51dd_3_263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Bilateral Grade 4-5 VUR</a:t>
            </a:r>
            <a:endParaRPr sz="45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2" name="Google Shape;632;g130df2d51dd_3_263"/>
          <p:cNvSpPr txBox="1"/>
          <p:nvPr/>
        </p:nvSpPr>
        <p:spPr>
          <a:xfrm>
            <a:off x="304800" y="304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3" name="Google Shape;633;g130df2d51dd_3_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038" y="880376"/>
            <a:ext cx="5361925" cy="53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130df2d51dd_3_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2183426"/>
            <a:ext cx="3000000" cy="300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130df2d51dd_3_2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4075" y="2129075"/>
            <a:ext cx="3108750" cy="31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3184e4480d_1_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Ultrasound Exams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1" name="Google Shape;641;g13184e4480d_1_37"/>
          <p:cNvSpPr txBox="1"/>
          <p:nvPr/>
        </p:nvSpPr>
        <p:spPr>
          <a:xfrm>
            <a:off x="355350" y="1806725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Are you ordering what you intend?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184e4480d_0_0"/>
          <p:cNvSpPr txBox="1">
            <a:spLocks noGrp="1"/>
          </p:cNvSpPr>
          <p:nvPr>
            <p:ph type="title"/>
          </p:nvPr>
        </p:nvSpPr>
        <p:spPr>
          <a:xfrm>
            <a:off x="311700" y="14772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What’s great about imaging children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08c7ee97e_0_2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Ultrasound Exams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7" name="Google Shape;647;g1308c7ee97e_0_251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Are you ordering what you intend?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 Abdomen Complete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3184e4480d_1_4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Ultrasound Exams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53" name="Google Shape;653;g13184e4480d_1_42"/>
          <p:cNvSpPr txBox="1"/>
          <p:nvPr/>
        </p:nvSpPr>
        <p:spPr>
          <a:xfrm>
            <a:off x="355350" y="1806725"/>
            <a:ext cx="8520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Are you ordering what you intend?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 Abdomen Complete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… some of the best imaging marketing ever!</a:t>
            </a:r>
            <a:endParaRPr sz="3000" i="1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3184e4480d_1_4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Ultrasound Exams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59" name="Google Shape;659;g13184e4480d_1_49"/>
          <p:cNvSpPr txBox="1"/>
          <p:nvPr/>
        </p:nvSpPr>
        <p:spPr>
          <a:xfrm>
            <a:off x="355350" y="1806725"/>
            <a:ext cx="8520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Are you ordering what you intend?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 Abdomen Complete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Examination of the solid organs of the upper abdomen and the gallbladder.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Does not include RLQ (Appendix), LLQ, Pelvis (Ovaries) or Pylorus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08c7ee97e_0_330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Many Ultrasound exams require fasting as well</a:t>
            </a:r>
            <a:endParaRPr sz="44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65" name="Google Shape;665;g1308c7ee97e_0_330"/>
          <p:cNvSpPr txBox="1"/>
          <p:nvPr/>
        </p:nvSpPr>
        <p:spPr>
          <a:xfrm>
            <a:off x="155850" y="2313300"/>
            <a:ext cx="8832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Abdomen Complete, RUQ: </a:t>
            </a: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NPO (skip a meal)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Gallbladder will be contracted with </a:t>
            </a:r>
            <a:r>
              <a:rPr lang="en-US" sz="30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any</a:t>
            </a: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fatty meal/feed </a:t>
            </a:r>
            <a:endParaRPr sz="3000"/>
          </a:p>
        </p:txBody>
      </p:sp>
      <p:pic>
        <p:nvPicPr>
          <p:cNvPr id="666" name="Google Shape;666;g1308c7ee97e_0_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175" y="3209300"/>
            <a:ext cx="5076349" cy="347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13184e4480d_1_54"/>
          <p:cNvPicPr preferRelativeResize="0"/>
          <p:nvPr/>
        </p:nvPicPr>
        <p:blipFill rotWithShape="1">
          <a:blip r:embed="rId3">
            <a:alphaModFix/>
          </a:blip>
          <a:srcRect l="24476" t="11418" r="18442"/>
          <a:stretch/>
        </p:blipFill>
        <p:spPr>
          <a:xfrm>
            <a:off x="638550" y="1385775"/>
            <a:ext cx="3657424" cy="38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13184e4480d_1_54"/>
          <p:cNvPicPr preferRelativeResize="0"/>
          <p:nvPr/>
        </p:nvPicPr>
        <p:blipFill rotWithShape="1">
          <a:blip r:embed="rId4">
            <a:alphaModFix/>
          </a:blip>
          <a:srcRect l="3930" t="4061" r="4461" b="6276"/>
          <a:stretch/>
        </p:blipFill>
        <p:spPr>
          <a:xfrm>
            <a:off x="4615650" y="1385775"/>
            <a:ext cx="3819100" cy="383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30df2d51dd_3_225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Many Ultrasound exams require fasting as well</a:t>
            </a:r>
            <a:endParaRPr sz="44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78" name="Google Shape;678;g130df2d51dd_3_225"/>
          <p:cNvSpPr txBox="1"/>
          <p:nvPr/>
        </p:nvSpPr>
        <p:spPr>
          <a:xfrm>
            <a:off x="155850" y="2313300"/>
            <a:ext cx="88323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Abdomen Complete, RUQ</a:t>
            </a:r>
            <a:r>
              <a:rPr lang="en-US" sz="3000" dirty="0">
                <a:solidFill>
                  <a:schemeClr val="tx1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3000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NPO (skip a meal)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Gallbladder will be contracted with </a:t>
            </a:r>
            <a:r>
              <a:rPr lang="en-US" sz="3000" u="sng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any</a:t>
            </a: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fatty meal/feed 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Doppler - assess blood flow to organ or in vessel and/or clot. Abdominal Vascular Exams (e. g. 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Renal Artery, Liver Doppler, Aorta/IVC/</a:t>
            </a:r>
            <a:r>
              <a:rPr lang="en-US" sz="3000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Iliacs</a:t>
            </a:r>
            <a:r>
              <a:rPr lang="en-US" sz="300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): </a:t>
            </a:r>
            <a:endParaRPr sz="30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NPO (skip a meal) </a:t>
            </a:r>
            <a:endParaRPr sz="30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308c7ee97e_0_337"/>
          <p:cNvSpPr txBox="1">
            <a:spLocks noGrp="1"/>
          </p:cNvSpPr>
          <p:nvPr>
            <p:ph type="title"/>
          </p:nvPr>
        </p:nvSpPr>
        <p:spPr>
          <a:xfrm>
            <a:off x="311700" y="427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US Pelvis Complete</a:t>
            </a:r>
            <a:endParaRPr sz="45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Need full bladder</a:t>
            </a:r>
            <a:endParaRPr sz="21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84" name="Google Shape;684;g1308c7ee97e_0_337"/>
          <p:cNvSpPr txBox="1"/>
          <p:nvPr/>
        </p:nvSpPr>
        <p:spPr>
          <a:xfrm>
            <a:off x="311700" y="2945800"/>
            <a:ext cx="8520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US Renal (and Bladder) </a:t>
            </a:r>
            <a:endParaRPr/>
          </a:p>
        </p:txBody>
      </p:sp>
      <p:sp>
        <p:nvSpPr>
          <p:cNvPr id="685" name="Google Shape;685;g1308c7ee97e_0_337"/>
          <p:cNvSpPr txBox="1"/>
          <p:nvPr/>
        </p:nvSpPr>
        <p:spPr>
          <a:xfrm>
            <a:off x="304800" y="304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1308c7ee97e_0_337"/>
          <p:cNvSpPr txBox="1"/>
          <p:nvPr/>
        </p:nvSpPr>
        <p:spPr>
          <a:xfrm>
            <a:off x="823650" y="4167900"/>
            <a:ext cx="749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No void 1 hour prior to exam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82" descr="C:\Users\jeratna\Desktop\US pelvis - empty blad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746504"/>
            <a:ext cx="3945347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82" descr="C:\Users\jeratna\Desktop\US PELVIS - full bladder.jpg"/>
          <p:cNvPicPr preferRelativeResize="0"/>
          <p:nvPr/>
        </p:nvPicPr>
        <p:blipFill rotWithShape="1">
          <a:blip r:embed="rId4">
            <a:alphaModFix/>
          </a:blip>
          <a:srcRect t="12979" b="147"/>
          <a:stretch/>
        </p:blipFill>
        <p:spPr>
          <a:xfrm>
            <a:off x="4864608" y="1746504"/>
            <a:ext cx="36576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3184e4480d_1_6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98" name="Google Shape;698;g13184e4480d_1_61"/>
          <p:cNvSpPr txBox="1"/>
          <p:nvPr/>
        </p:nvSpPr>
        <p:spPr>
          <a:xfrm>
            <a:off x="355350" y="1806725"/>
            <a:ext cx="8520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Screening Exams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Emergencies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Preps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Questrial"/>
              <a:buChar char="•"/>
            </a:pPr>
            <a:r>
              <a:rPr lang="en-US" sz="300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Infectious workup</a:t>
            </a:r>
            <a:endParaRPr sz="3000">
              <a:solidFill>
                <a:srgbClr val="FFFF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308c7ee97e_0_2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500" b="1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Infectious Workup: CT and MRI</a:t>
            </a: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4500" b="1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4" name="Google Shape;704;g1308c7ee97e_0_221"/>
          <p:cNvSpPr txBox="1"/>
          <p:nvPr/>
        </p:nvSpPr>
        <p:spPr>
          <a:xfrm>
            <a:off x="355350" y="1806725"/>
            <a:ext cx="852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1603</Words>
  <Application>Microsoft Macintosh PowerPoint</Application>
  <PresentationFormat>On-screen Show (4:3)</PresentationFormat>
  <Paragraphs>357</Paragraphs>
  <Slides>117</Slides>
  <Notes>117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2" baseType="lpstr">
      <vt:lpstr>Arial</vt:lpstr>
      <vt:lpstr>Oswald</vt:lpstr>
      <vt:lpstr>Average</vt:lpstr>
      <vt:lpstr>Questrial</vt:lpstr>
      <vt:lpstr>Slate</vt:lpstr>
      <vt:lpstr>Helping Us Help You: Optimizing Pediatric Imaging</vt:lpstr>
      <vt:lpstr>Helping Us Help You: Optimizing Pediatric Imaging</vt:lpstr>
      <vt:lpstr>Fairfax Radiological Consultants  </vt:lpstr>
      <vt:lpstr>Who We Are</vt:lpstr>
      <vt:lpstr>Who We Are  </vt:lpstr>
      <vt:lpstr>What We Do  </vt:lpstr>
      <vt:lpstr>Our Commitment  </vt:lpstr>
      <vt:lpstr>PowerPoint Presentation</vt:lpstr>
      <vt:lpstr>What’s great about imaging children</vt:lpstr>
      <vt:lpstr>What’s great about imaging children  is the same as what’s great about all pediatric care</vt:lpstr>
      <vt:lpstr>PowerPoint Presentation</vt:lpstr>
      <vt:lpstr>From Fetal Imaging  </vt:lpstr>
      <vt:lpstr>To Adolescents  </vt:lpstr>
      <vt:lpstr>Including procedures  </vt:lpstr>
      <vt:lpstr>PowerPoint Presentation</vt:lpstr>
      <vt:lpstr>Amazing technology  </vt:lpstr>
      <vt:lpstr>What Other Radiologists Do For Children  </vt:lpstr>
      <vt:lpstr>Where to begin:  Patient History  </vt:lpstr>
      <vt:lpstr>Abdominal Xray (single view)  </vt:lpstr>
      <vt:lpstr>PowerPoint Presentation</vt:lpstr>
      <vt:lpstr>Abdominal Xray (single view)  </vt:lpstr>
      <vt:lpstr>Abdominal Xray (two views)  </vt:lpstr>
      <vt:lpstr>PowerPoint Presentation</vt:lpstr>
      <vt:lpstr>Lateral Neck  </vt:lpstr>
      <vt:lpstr>Bone Age  </vt:lpstr>
      <vt:lpstr>Palpable Abnormality  </vt:lpstr>
      <vt:lpstr>PowerPoint Presentation</vt:lpstr>
      <vt:lpstr>PowerPoint Presentation</vt:lpstr>
      <vt:lpstr>Give us the finger  </vt:lpstr>
      <vt:lpstr>Give us the finger  </vt:lpstr>
      <vt:lpstr>Appropriate Ordering  </vt:lpstr>
      <vt:lpstr>PowerPoint Presentation</vt:lpstr>
      <vt:lpstr>Screening Exams  </vt:lpstr>
      <vt:lpstr>Screening Exams &amp; Indications  </vt:lpstr>
      <vt:lpstr>Renal US for Antenatal Hydronephrosis  </vt:lpstr>
      <vt:lpstr>2 day old  </vt:lpstr>
      <vt:lpstr>1 month old  </vt:lpstr>
      <vt:lpstr>Renal US for Antenatal Hydronephrosis  </vt:lpstr>
      <vt:lpstr>Spine US for Sacral Dimple  </vt:lpstr>
      <vt:lpstr>PowerPoint Presentation</vt:lpstr>
      <vt:lpstr>Spine US for Sacral Dimple  </vt:lpstr>
      <vt:lpstr>PowerPoint Presentation</vt:lpstr>
      <vt:lpstr>Newborn vs. 2 month old  </vt:lpstr>
      <vt:lpstr>Sacral Dimple  </vt:lpstr>
      <vt:lpstr>Hip US for Dysplasia  </vt:lpstr>
      <vt:lpstr>Hip US for Dysplasia  </vt:lpstr>
      <vt:lpstr>PowerPoint Presentation</vt:lpstr>
      <vt:lpstr>Hip Dysplasia - New Guidance  </vt:lpstr>
      <vt:lpstr>Head US for Macrocephaly  </vt:lpstr>
      <vt:lpstr>Newborn           6 month old  </vt:lpstr>
      <vt:lpstr>  </vt:lpstr>
      <vt:lpstr>Emergencies  </vt:lpstr>
      <vt:lpstr>Critical Ingestion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Persistent cough after  eating popcorn  </vt:lpstr>
      <vt:lpstr>PowerPoint Presentation</vt:lpstr>
      <vt:lpstr>Appendicitis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Gonadal Torsion  </vt:lpstr>
      <vt:lpstr>PowerPoint Presentation</vt:lpstr>
      <vt:lpstr>PowerPoint Presentation</vt:lpstr>
      <vt:lpstr>Ovarian Torsion  </vt:lpstr>
      <vt:lpstr>PowerPoint Presentation</vt:lpstr>
      <vt:lpstr>Incidental Findings  </vt:lpstr>
      <vt:lpstr>Incidental Findings  </vt:lpstr>
      <vt:lpstr>Testicular Microlithiasis  </vt:lpstr>
      <vt:lpstr>  </vt:lpstr>
      <vt:lpstr>PowerPoint Presentation</vt:lpstr>
      <vt:lpstr>PowerPoint Presentation</vt:lpstr>
      <vt:lpstr>PowerPoint Presentation</vt:lpstr>
      <vt:lpstr>PowerPoint Presentation</vt:lpstr>
      <vt:lpstr>Barium Swallow  </vt:lpstr>
      <vt:lpstr>NPO Guidelines for Esophagram, Upper GI, Small Bowel   </vt:lpstr>
      <vt:lpstr>PowerPoint Presentation</vt:lpstr>
      <vt:lpstr>No prep for Contrast Enema   Possible Hirschsprung -&gt;  Nothing per rectum for 24 hours</vt:lpstr>
      <vt:lpstr>No prep for Contrast Enema   Possible Hirschsprung -&gt;  Nothing per rectum for 24 hours</vt:lpstr>
      <vt:lpstr>Aside: Are you ordering enough VCUGs?    </vt:lpstr>
      <vt:lpstr>Febrile UTI.  No hydronephrosis.  </vt:lpstr>
      <vt:lpstr>Bilateral Grade 4-5 VUR  </vt:lpstr>
      <vt:lpstr>Ultrasound Exams  </vt:lpstr>
      <vt:lpstr>Ultrasound Exams  </vt:lpstr>
      <vt:lpstr>Ultrasound Exams  </vt:lpstr>
      <vt:lpstr>Ultrasound Exams  </vt:lpstr>
      <vt:lpstr>Many Ultrasound exams require fasting as well  </vt:lpstr>
      <vt:lpstr>PowerPoint Presentation</vt:lpstr>
      <vt:lpstr>Many Ultrasound exams require fasting as well  </vt:lpstr>
      <vt:lpstr>US Pelvis Complete  Need full bladder</vt:lpstr>
      <vt:lpstr>PowerPoint Presentation</vt:lpstr>
      <vt:lpstr>  </vt:lpstr>
      <vt:lpstr>Infectious Workup: CT and MRI  </vt:lpstr>
      <vt:lpstr>PowerPoint Presentation</vt:lpstr>
      <vt:lpstr>Computed Tomography (CT)  </vt:lpstr>
      <vt:lpstr>PowerPoint Presentation</vt:lpstr>
      <vt:lpstr>PowerPoint Presentation</vt:lpstr>
      <vt:lpstr>PowerPoint Presentation</vt:lpstr>
      <vt:lpstr>PowerPoint Presentation</vt:lpstr>
      <vt:lpstr>Follow up  </vt:lpstr>
      <vt:lpstr>Computed Tomography (CT)  </vt:lpstr>
      <vt:lpstr>PowerPoint Presentation</vt:lpstr>
      <vt:lpstr>Medical radiation saves lives  </vt:lpstr>
      <vt:lpstr>Covid Pneumonia  </vt:lpstr>
      <vt:lpstr>Covid Pneumonia  </vt:lpstr>
      <vt:lpstr>Covid Pneumonia  </vt:lpstr>
      <vt:lpstr>PowerPoint Presentation</vt:lpstr>
      <vt:lpstr>Magnetic Resonance Imaging (MRI)  </vt:lpstr>
      <vt:lpstr>PowerPoint Presentation</vt:lpstr>
      <vt:lpstr>Questions/Consultations  703-776-3262  </vt:lpstr>
      <vt:lpstr>Questions/Consultations  703-776-3262    Thank you!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Us Help You: Optimizing Pediatric Imaging</dc:title>
  <dc:creator>FHOGRAD357, KIOSK</dc:creator>
  <cp:lastModifiedBy>Paula Manion</cp:lastModifiedBy>
  <cp:revision>4</cp:revision>
  <dcterms:created xsi:type="dcterms:W3CDTF">2022-06-07T02:57:36Z</dcterms:created>
  <dcterms:modified xsi:type="dcterms:W3CDTF">2022-06-08T21:57:56Z</dcterms:modified>
</cp:coreProperties>
</file>